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259" r:id="rId3"/>
    <p:sldId id="258" r:id="rId5"/>
    <p:sldId id="397" r:id="rId6"/>
    <p:sldId id="525" r:id="rId7"/>
    <p:sldId id="605" r:id="rId8"/>
    <p:sldId id="610" r:id="rId9"/>
    <p:sldId id="620" r:id="rId10"/>
    <p:sldId id="621" r:id="rId11"/>
    <p:sldId id="614" r:id="rId12"/>
    <p:sldId id="622" r:id="rId13"/>
    <p:sldId id="625" r:id="rId14"/>
    <p:sldId id="626" r:id="rId15"/>
    <p:sldId id="627" r:id="rId16"/>
    <p:sldId id="629" r:id="rId17"/>
    <p:sldId id="630" r:id="rId18"/>
    <p:sldId id="623" r:id="rId19"/>
    <p:sldId id="631" r:id="rId20"/>
    <p:sldId id="616" r:id="rId21"/>
    <p:sldId id="310" r:id="rId22"/>
    <p:sldId id="632" r:id="rId23"/>
    <p:sldId id="257" r:id="rId24"/>
  </p:sldIdLst>
  <p:sldSz cx="12192000" cy="6858000"/>
  <p:notesSz cx="6858000" cy="9144000"/>
  <p:embeddedFontLst>
    <p:embeddedFont>
      <p:font typeface="微软雅黑" panose="020B0503020204020204" pitchFamily="34" charset="-122"/>
      <p:regular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3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9E8"/>
    <a:srgbClr val="F4B183"/>
    <a:srgbClr val="C20000"/>
    <a:srgbClr val="4472C4"/>
    <a:srgbClr val="C5C5C4"/>
    <a:srgbClr val="E3E2E1"/>
    <a:srgbClr val="E30000"/>
    <a:srgbClr val="C00000"/>
    <a:srgbClr val="C410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9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-474" y="-96"/>
      </p:cViewPr>
      <p:guideLst>
        <p:guide orient="horz" pos="203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-3846" y="-78"/>
      </p:cViewPr>
      <p:guideLst>
        <p:guide orient="horz" pos="271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gs" Target="tags/tag89.xml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各位老师、同学，大家好！我是王善路，我的毕业设计题目是</a:t>
            </a:r>
            <a:r>
              <a:rPr lang="en-US" altLang="zh-CN"/>
              <a:t>——</a:t>
            </a:r>
            <a:r>
              <a:rPr lang="zh-CN" altLang="en-US"/>
              <a:t>《</a:t>
            </a:r>
            <a:r>
              <a:rPr lang="zh-CN" altLang="en-US" b="1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融合知识图谱和大模型的操作系统学习平台</a:t>
            </a:r>
            <a:r>
              <a:rPr lang="en-US" altLang="zh-CN" b="1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</a:t>
            </a:r>
            <a:endParaRPr lang="en-US" altLang="zh-CN" b="1" dirty="0">
              <a:gradFill flip="none" rotWithShape="1">
                <a:gsLst>
                  <a:gs pos="95000">
                    <a:srgbClr val="FFA06A"/>
                  </a:gs>
                  <a:gs pos="13000">
                    <a:srgbClr val="FFF2D5"/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/>
              <a:t>》。指导老师是王璿</a:t>
            </a:r>
            <a:r>
              <a:rPr lang="zh-CN" altLang="en-US"/>
              <a:t>老师。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我将从操作系统课程的内容出发，设计一个四级层级的知识框架。第一层级为章节节点。会构建节点比如操作系统引论、进程的描述与控制、处理机调度与死锁等。二级节点：如</a:t>
            </a:r>
            <a:r>
              <a:rPr lang="en-US" altLang="zh-CN"/>
              <a:t>“</a:t>
            </a:r>
            <a:r>
              <a:rPr lang="zh-CN" altLang="en-US"/>
              <a:t>进程</a:t>
            </a:r>
            <a:r>
              <a:rPr lang="en-US" altLang="zh-CN"/>
              <a:t>”</a:t>
            </a:r>
            <a:r>
              <a:rPr lang="zh-CN" altLang="en-US"/>
              <a:t>，包含下一级节点如</a:t>
            </a:r>
            <a:r>
              <a:rPr lang="en-US" altLang="zh-CN"/>
              <a:t>“</a:t>
            </a:r>
            <a:r>
              <a:rPr lang="zh-CN" altLang="en-US"/>
              <a:t>进程控制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进程通信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进程调度</a:t>
            </a:r>
            <a:r>
              <a:rPr lang="en-US" altLang="zh-CN"/>
              <a:t>”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三级知识点：如</a:t>
            </a:r>
            <a:r>
              <a:rPr lang="en-US" altLang="zh-CN"/>
              <a:t>“</a:t>
            </a:r>
            <a:r>
              <a:rPr lang="zh-CN" altLang="en-US"/>
              <a:t>进程调度</a:t>
            </a:r>
            <a:r>
              <a:rPr lang="en-US" altLang="zh-CN"/>
              <a:t>”</a:t>
            </a:r>
            <a:r>
              <a:rPr lang="zh-CN" altLang="en-US"/>
              <a:t>，进一步细化为多个四级知识点，例如</a:t>
            </a:r>
            <a:r>
              <a:rPr lang="en-US" altLang="zh-CN"/>
              <a:t>“</a:t>
            </a:r>
            <a:r>
              <a:rPr lang="zh-CN" altLang="en-US"/>
              <a:t>先来先服务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最短作业优先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最高响应比优先</a:t>
            </a:r>
            <a:r>
              <a:rPr lang="en-US" altLang="zh-CN"/>
              <a:t>”</a:t>
            </a:r>
            <a:r>
              <a:rPr lang="zh-CN" altLang="en-US"/>
              <a:t>等。对于构建方法，将尝试根据大模型结合课本资料来自动化构建</a:t>
            </a:r>
            <a:r>
              <a:rPr lang="zh-CN" altLang="en-US"/>
              <a:t>知识图谱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我将从操作系统课程的内容出发，设计一个四级层级的知识框架。第一层级为章节节点。会构建节点比如操作系统引论、进程的描述与控制、处理机调度与死锁等。二级节点：如</a:t>
            </a:r>
            <a:r>
              <a:rPr lang="en-US" altLang="zh-CN"/>
              <a:t>“</a:t>
            </a:r>
            <a:r>
              <a:rPr lang="zh-CN" altLang="en-US"/>
              <a:t>进程</a:t>
            </a:r>
            <a:r>
              <a:rPr lang="en-US" altLang="zh-CN"/>
              <a:t>”</a:t>
            </a:r>
            <a:r>
              <a:rPr lang="zh-CN" altLang="en-US"/>
              <a:t>，包含下一级节点如</a:t>
            </a:r>
            <a:r>
              <a:rPr lang="en-US" altLang="zh-CN"/>
              <a:t>“</a:t>
            </a:r>
            <a:r>
              <a:rPr lang="zh-CN" altLang="en-US"/>
              <a:t>进程控制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进程通信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进程调度</a:t>
            </a:r>
            <a:r>
              <a:rPr lang="en-US" altLang="zh-CN"/>
              <a:t>”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三级知识点：如</a:t>
            </a:r>
            <a:r>
              <a:rPr lang="en-US" altLang="zh-CN"/>
              <a:t>“</a:t>
            </a:r>
            <a:r>
              <a:rPr lang="zh-CN" altLang="en-US"/>
              <a:t>进程调度</a:t>
            </a:r>
            <a:r>
              <a:rPr lang="en-US" altLang="zh-CN"/>
              <a:t>”</a:t>
            </a:r>
            <a:r>
              <a:rPr lang="zh-CN" altLang="en-US"/>
              <a:t>，进一步细化为多个四级知识点，例如</a:t>
            </a:r>
            <a:r>
              <a:rPr lang="en-US" altLang="zh-CN"/>
              <a:t>“</a:t>
            </a:r>
            <a:r>
              <a:rPr lang="zh-CN" altLang="en-US"/>
              <a:t>先来先服务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最短作业优先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最高响应比优先</a:t>
            </a:r>
            <a:r>
              <a:rPr lang="en-US" altLang="zh-CN"/>
              <a:t>”</a:t>
            </a:r>
            <a:r>
              <a:rPr lang="zh-CN" altLang="en-US"/>
              <a:t>等。对于构建方法，将尝试根据大模型结合课本资料来自动化构建</a:t>
            </a:r>
            <a:r>
              <a:rPr lang="zh-CN" altLang="en-US"/>
              <a:t>知识图谱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我将从操作系统课程的内容出发，设计一个四级层级的知识框架。第一层级为章节节点。会构建节点比如操作系统引论、进程的描述与控制、处理机调度与死锁等。二级节点：如</a:t>
            </a:r>
            <a:r>
              <a:rPr lang="en-US" altLang="zh-CN"/>
              <a:t>“</a:t>
            </a:r>
            <a:r>
              <a:rPr lang="zh-CN" altLang="en-US"/>
              <a:t>进程</a:t>
            </a:r>
            <a:r>
              <a:rPr lang="en-US" altLang="zh-CN"/>
              <a:t>”</a:t>
            </a:r>
            <a:r>
              <a:rPr lang="zh-CN" altLang="en-US"/>
              <a:t>，包含下一级节点如</a:t>
            </a:r>
            <a:r>
              <a:rPr lang="en-US" altLang="zh-CN"/>
              <a:t>“</a:t>
            </a:r>
            <a:r>
              <a:rPr lang="zh-CN" altLang="en-US"/>
              <a:t>进程控制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进程通信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进程调度</a:t>
            </a:r>
            <a:r>
              <a:rPr lang="en-US" altLang="zh-CN"/>
              <a:t>”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三级知识点：如</a:t>
            </a:r>
            <a:r>
              <a:rPr lang="en-US" altLang="zh-CN"/>
              <a:t>“</a:t>
            </a:r>
            <a:r>
              <a:rPr lang="zh-CN" altLang="en-US"/>
              <a:t>进程调度</a:t>
            </a:r>
            <a:r>
              <a:rPr lang="en-US" altLang="zh-CN"/>
              <a:t>”</a:t>
            </a:r>
            <a:r>
              <a:rPr lang="zh-CN" altLang="en-US"/>
              <a:t>，进一步细化为多个四级知识点，例如</a:t>
            </a:r>
            <a:r>
              <a:rPr lang="en-US" altLang="zh-CN"/>
              <a:t>“</a:t>
            </a:r>
            <a:r>
              <a:rPr lang="zh-CN" altLang="en-US"/>
              <a:t>先来先服务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最短作业优先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最高响应比优先</a:t>
            </a:r>
            <a:r>
              <a:rPr lang="en-US" altLang="zh-CN"/>
              <a:t>”</a:t>
            </a:r>
            <a:r>
              <a:rPr lang="zh-CN" altLang="en-US"/>
              <a:t>等。对于构建方法，将尝试根据大模型结合课本资料来自动化构建</a:t>
            </a:r>
            <a:r>
              <a:rPr lang="zh-CN" altLang="en-US"/>
              <a:t>知识图谱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我将从操作系统课程的内容出发，设计一个四级层级的知识框架。第一层级为章节节点。会构建节点比如操作系统引论、进程的描述与控制、处理机调度与死锁等。二级节点：如</a:t>
            </a:r>
            <a:r>
              <a:rPr lang="en-US" altLang="zh-CN"/>
              <a:t>“</a:t>
            </a:r>
            <a:r>
              <a:rPr lang="zh-CN" altLang="en-US"/>
              <a:t>进程</a:t>
            </a:r>
            <a:r>
              <a:rPr lang="en-US" altLang="zh-CN"/>
              <a:t>”</a:t>
            </a:r>
            <a:r>
              <a:rPr lang="zh-CN" altLang="en-US"/>
              <a:t>，包含下一级节点如</a:t>
            </a:r>
            <a:r>
              <a:rPr lang="en-US" altLang="zh-CN"/>
              <a:t>“</a:t>
            </a:r>
            <a:r>
              <a:rPr lang="zh-CN" altLang="en-US"/>
              <a:t>进程控制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进程通信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进程调度</a:t>
            </a:r>
            <a:r>
              <a:rPr lang="en-US" altLang="zh-CN"/>
              <a:t>”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三级知识点：如</a:t>
            </a:r>
            <a:r>
              <a:rPr lang="en-US" altLang="zh-CN"/>
              <a:t>“</a:t>
            </a:r>
            <a:r>
              <a:rPr lang="zh-CN" altLang="en-US"/>
              <a:t>进程调度</a:t>
            </a:r>
            <a:r>
              <a:rPr lang="en-US" altLang="zh-CN"/>
              <a:t>”</a:t>
            </a:r>
            <a:r>
              <a:rPr lang="zh-CN" altLang="en-US"/>
              <a:t>，进一步细化为多个四级知识点，例如</a:t>
            </a:r>
            <a:r>
              <a:rPr lang="en-US" altLang="zh-CN"/>
              <a:t>“</a:t>
            </a:r>
            <a:r>
              <a:rPr lang="zh-CN" altLang="en-US"/>
              <a:t>先来先服务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最短作业优先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最高响应比优先</a:t>
            </a:r>
            <a:r>
              <a:rPr lang="en-US" altLang="zh-CN"/>
              <a:t>”</a:t>
            </a:r>
            <a:r>
              <a:rPr lang="zh-CN" altLang="en-US"/>
              <a:t>等。对于构建方法，将尝试根据大模型结合课本资料来自动化构建</a:t>
            </a:r>
            <a:r>
              <a:rPr lang="zh-CN" altLang="en-US"/>
              <a:t>知识图谱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我将从操作系统课程的内容出发，设计一个四级层级的知识框架。第一层级为章节节点。会构建节点比如操作系统引论、进程的描述与控制、处理机调度与死锁等。二级节点：如</a:t>
            </a:r>
            <a:r>
              <a:rPr lang="en-US" altLang="zh-CN"/>
              <a:t>“</a:t>
            </a:r>
            <a:r>
              <a:rPr lang="zh-CN" altLang="en-US"/>
              <a:t>进程</a:t>
            </a:r>
            <a:r>
              <a:rPr lang="en-US" altLang="zh-CN"/>
              <a:t>”</a:t>
            </a:r>
            <a:r>
              <a:rPr lang="zh-CN" altLang="en-US"/>
              <a:t>，包含下一级节点如</a:t>
            </a:r>
            <a:r>
              <a:rPr lang="en-US" altLang="zh-CN"/>
              <a:t>“</a:t>
            </a:r>
            <a:r>
              <a:rPr lang="zh-CN" altLang="en-US"/>
              <a:t>进程控制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进程通信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进程调度</a:t>
            </a:r>
            <a:r>
              <a:rPr lang="en-US" altLang="zh-CN"/>
              <a:t>”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三级知识点：如</a:t>
            </a:r>
            <a:r>
              <a:rPr lang="en-US" altLang="zh-CN"/>
              <a:t>“</a:t>
            </a:r>
            <a:r>
              <a:rPr lang="zh-CN" altLang="en-US"/>
              <a:t>进程调度</a:t>
            </a:r>
            <a:r>
              <a:rPr lang="en-US" altLang="zh-CN"/>
              <a:t>”</a:t>
            </a:r>
            <a:r>
              <a:rPr lang="zh-CN" altLang="en-US"/>
              <a:t>，进一步细化为多个四级知识点，例如</a:t>
            </a:r>
            <a:r>
              <a:rPr lang="en-US" altLang="zh-CN"/>
              <a:t>“</a:t>
            </a:r>
            <a:r>
              <a:rPr lang="zh-CN" altLang="en-US"/>
              <a:t>先来先服务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最短作业优先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最高响应比优先</a:t>
            </a:r>
            <a:r>
              <a:rPr lang="en-US" altLang="zh-CN"/>
              <a:t>”</a:t>
            </a:r>
            <a:r>
              <a:rPr lang="zh-CN" altLang="en-US"/>
              <a:t>等。对于构建方法，将尝试根据大模型结合课本资料来自动化构建</a:t>
            </a:r>
            <a:r>
              <a:rPr lang="zh-CN" altLang="en-US"/>
              <a:t>知识图谱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我将从操作系统课程的内容出发，设计一个四级层级的知识框架。第一层级为章节节点。会构建节点比如操作系统引论、进程的描述与控制、处理机调度与死锁等。二级节点：如</a:t>
            </a:r>
            <a:r>
              <a:rPr lang="en-US" altLang="zh-CN"/>
              <a:t>“</a:t>
            </a:r>
            <a:r>
              <a:rPr lang="zh-CN" altLang="en-US"/>
              <a:t>进程</a:t>
            </a:r>
            <a:r>
              <a:rPr lang="en-US" altLang="zh-CN"/>
              <a:t>”</a:t>
            </a:r>
            <a:r>
              <a:rPr lang="zh-CN" altLang="en-US"/>
              <a:t>，包含下一级节点如</a:t>
            </a:r>
            <a:r>
              <a:rPr lang="en-US" altLang="zh-CN"/>
              <a:t>“</a:t>
            </a:r>
            <a:r>
              <a:rPr lang="zh-CN" altLang="en-US"/>
              <a:t>进程控制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进程通信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进程调度</a:t>
            </a:r>
            <a:r>
              <a:rPr lang="en-US" altLang="zh-CN"/>
              <a:t>”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三级知识点：如</a:t>
            </a:r>
            <a:r>
              <a:rPr lang="en-US" altLang="zh-CN"/>
              <a:t>“</a:t>
            </a:r>
            <a:r>
              <a:rPr lang="zh-CN" altLang="en-US"/>
              <a:t>进程调度</a:t>
            </a:r>
            <a:r>
              <a:rPr lang="en-US" altLang="zh-CN"/>
              <a:t>”</a:t>
            </a:r>
            <a:r>
              <a:rPr lang="zh-CN" altLang="en-US"/>
              <a:t>，进一步细化为多个四级知识点，例如</a:t>
            </a:r>
            <a:r>
              <a:rPr lang="en-US" altLang="zh-CN"/>
              <a:t>“</a:t>
            </a:r>
            <a:r>
              <a:rPr lang="zh-CN" altLang="en-US"/>
              <a:t>先来先服务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最短作业优先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最高响应比优先</a:t>
            </a:r>
            <a:r>
              <a:rPr lang="en-US" altLang="zh-CN"/>
              <a:t>”</a:t>
            </a:r>
            <a:r>
              <a:rPr lang="zh-CN" altLang="en-US"/>
              <a:t>等。对于构建方法，将尝试根据大模型结合课本资料来自动化构建</a:t>
            </a:r>
            <a:r>
              <a:rPr lang="zh-CN" altLang="en-US"/>
              <a:t>知识图谱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我将从操作系统课程的内容出发，设计一个四级层级的知识框架。第一层级为章节节点。会构建节点比如操作系统引论、进程的描述与控制、处理机调度与死锁等。二级节点：如</a:t>
            </a:r>
            <a:r>
              <a:rPr lang="en-US" altLang="zh-CN"/>
              <a:t>“</a:t>
            </a:r>
            <a:r>
              <a:rPr lang="zh-CN" altLang="en-US"/>
              <a:t>进程</a:t>
            </a:r>
            <a:r>
              <a:rPr lang="en-US" altLang="zh-CN"/>
              <a:t>”</a:t>
            </a:r>
            <a:r>
              <a:rPr lang="zh-CN" altLang="en-US"/>
              <a:t>，包含下一级节点如</a:t>
            </a:r>
            <a:r>
              <a:rPr lang="en-US" altLang="zh-CN"/>
              <a:t>“</a:t>
            </a:r>
            <a:r>
              <a:rPr lang="zh-CN" altLang="en-US"/>
              <a:t>进程控制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进程通信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进程调度</a:t>
            </a:r>
            <a:r>
              <a:rPr lang="en-US" altLang="zh-CN"/>
              <a:t>”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三级知识点：如</a:t>
            </a:r>
            <a:r>
              <a:rPr lang="en-US" altLang="zh-CN"/>
              <a:t>“</a:t>
            </a:r>
            <a:r>
              <a:rPr lang="zh-CN" altLang="en-US"/>
              <a:t>进程调度</a:t>
            </a:r>
            <a:r>
              <a:rPr lang="en-US" altLang="zh-CN"/>
              <a:t>”</a:t>
            </a:r>
            <a:r>
              <a:rPr lang="zh-CN" altLang="en-US"/>
              <a:t>，进一步细化为多个四级知识点，例如</a:t>
            </a:r>
            <a:r>
              <a:rPr lang="en-US" altLang="zh-CN"/>
              <a:t>“</a:t>
            </a:r>
            <a:r>
              <a:rPr lang="zh-CN" altLang="en-US"/>
              <a:t>先来先服务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最短作业优先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最高响应比优先</a:t>
            </a:r>
            <a:r>
              <a:rPr lang="en-US" altLang="zh-CN"/>
              <a:t>”</a:t>
            </a:r>
            <a:r>
              <a:rPr lang="zh-CN" altLang="en-US"/>
              <a:t>等。对于构建方法，将尝试根据大模型结合课本资料来自动化构建</a:t>
            </a:r>
            <a:r>
              <a:rPr lang="zh-CN" altLang="en-US"/>
              <a:t>知识图谱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“</a:t>
            </a:r>
            <a:r>
              <a:rPr lang="zh-CN" altLang="en-US"/>
              <a:t>本课题的研究计划分为以下几个阶段：</a:t>
            </a:r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文献收集与开题报告准备：目前已经进行了一些文献的收集，并开始撰写开题报告，计划在</a:t>
            </a:r>
            <a:r>
              <a:rPr lang="en-US" altLang="zh-CN"/>
              <a:t>12</a:t>
            </a:r>
            <a:r>
              <a:rPr lang="zh-CN" altLang="en-US"/>
              <a:t>月</a:t>
            </a:r>
            <a:r>
              <a:rPr lang="en-US" altLang="zh-CN"/>
              <a:t>30</a:t>
            </a:r>
            <a:r>
              <a:rPr lang="zh-CN" altLang="en-US"/>
              <a:t>日前完成。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实验环境搭建与知识图谱构建：从</a:t>
            </a:r>
            <a:r>
              <a:rPr lang="en-US" altLang="zh-CN"/>
              <a:t>2025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6</a:t>
            </a:r>
            <a:r>
              <a:rPr lang="zh-CN" altLang="en-US"/>
              <a:t>日开始，我将搭建开发环境并开始构建操作系统的知识图谱。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题库管理模块开发：接下来，我会开发题库管理模块，实现题目的自动提取与管理。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4.</a:t>
            </a:r>
            <a:r>
              <a:rPr lang="zh-CN" altLang="en-US"/>
              <a:t>学生学习模块与问答功能实现：在</a:t>
            </a:r>
            <a:r>
              <a:rPr lang="en-US" altLang="zh-CN"/>
              <a:t>2025</a:t>
            </a:r>
            <a:r>
              <a:rPr lang="zh-CN" altLang="en-US"/>
              <a:t>年</a:t>
            </a:r>
            <a:r>
              <a:rPr lang="en-US" altLang="zh-CN"/>
              <a:t>3</a:t>
            </a:r>
            <a:r>
              <a:rPr lang="zh-CN" altLang="en-US"/>
              <a:t>月初，</a:t>
            </a:r>
            <a:r>
              <a:rPr lang="zh-CN" altLang="en-US">
                <a:sym typeface="+mn-ea"/>
              </a:rPr>
              <a:t>我会开发视频资源管理与知识点关联功能，增强学生的学习体验。</a:t>
            </a:r>
            <a:endParaRPr lang="zh-CN" altLang="en-US"/>
          </a:p>
          <a:p>
            <a:r>
              <a:rPr lang="zh-CN" altLang="en-US"/>
              <a:t>四月初我将完成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学生学习模块与知识问答功能实现，四月中旬完成能力图谱实现与教师端功能开发</a:t>
            </a:r>
            <a:endParaRPr lang="zh-CN" altLang="en-US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/>
          </a:p>
          <a:p>
            <a:r>
              <a:rPr lang="en-US" altLang="zh-CN"/>
              <a:t>7.</a:t>
            </a:r>
            <a:r>
              <a:rPr lang="zh-CN" altLang="en-US"/>
              <a:t>系统测试与优化：最后，我们将进行</a:t>
            </a:r>
            <a:endParaRPr lang="zh-CN" altLang="en-US"/>
          </a:p>
          <a:p>
            <a:r>
              <a:rPr lang="zh-CN" altLang="en-US"/>
              <a:t>系统的全面测试与部署在服务器</a:t>
            </a:r>
            <a:r>
              <a:rPr lang="zh-CN" altLang="en-US"/>
              <a:t>上，，并完成毕业设计论文。</a:t>
            </a:r>
            <a:r>
              <a:rPr lang="en-US" altLang="zh-CN"/>
              <a:t>”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接下来，我将为大家详细介绍课题的背景、研究内容、技术路线及研究计划等方面的内容。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随着信息技术的飞速发展，教育领域正在经历深刻的变革，传统的教学模式逐步向数字化、智能化转型。在这种背景下，知识图谱作为一种强大的知识表示与组织方式，在教育领域得到了广泛应用。知识图谱能够帮助学生直观理解复杂的知识结构，尤其是在操作系统这样的核心课程中，能够帮助学生梳理知识点之间的关系，提升学习效果。</a:t>
            </a:r>
            <a:endParaRPr lang="zh-CN" altLang="en-US"/>
          </a:p>
          <a:p>
            <a:r>
              <a:rPr lang="zh-CN" altLang="en-US"/>
              <a:t>本课题的核心目的是构建一个基于知识图谱的操作系统学习平台，结合大语言模型的智能化功能，为学生提供更加直观、个性化的学习体验。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我将从操作系统课程的内容出发，设计一个四级层级的知识框架。第一层级为章节节点。会构建节点比如操作系统引论、进程的描述与控制、处理机调度与死锁等。二级节点：如</a:t>
            </a:r>
            <a:r>
              <a:rPr lang="en-US" altLang="zh-CN"/>
              <a:t>“</a:t>
            </a:r>
            <a:r>
              <a:rPr lang="zh-CN" altLang="en-US"/>
              <a:t>进程</a:t>
            </a:r>
            <a:r>
              <a:rPr lang="en-US" altLang="zh-CN"/>
              <a:t>”</a:t>
            </a:r>
            <a:r>
              <a:rPr lang="zh-CN" altLang="en-US"/>
              <a:t>，包含下一级节点如</a:t>
            </a:r>
            <a:r>
              <a:rPr lang="en-US" altLang="zh-CN"/>
              <a:t>“</a:t>
            </a:r>
            <a:r>
              <a:rPr lang="zh-CN" altLang="en-US"/>
              <a:t>进程控制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进程通信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进程调度</a:t>
            </a:r>
            <a:r>
              <a:rPr lang="en-US" altLang="zh-CN"/>
              <a:t>”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三级知识点：如</a:t>
            </a:r>
            <a:r>
              <a:rPr lang="en-US" altLang="zh-CN"/>
              <a:t>“</a:t>
            </a:r>
            <a:r>
              <a:rPr lang="zh-CN" altLang="en-US"/>
              <a:t>进程调度</a:t>
            </a:r>
            <a:r>
              <a:rPr lang="en-US" altLang="zh-CN"/>
              <a:t>”</a:t>
            </a:r>
            <a:r>
              <a:rPr lang="zh-CN" altLang="en-US"/>
              <a:t>，进一步细化为多个四级知识点，例如</a:t>
            </a:r>
            <a:r>
              <a:rPr lang="en-US" altLang="zh-CN"/>
              <a:t>“</a:t>
            </a:r>
            <a:r>
              <a:rPr lang="zh-CN" altLang="en-US"/>
              <a:t>先来先服务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最短作业优先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最高响应比优先</a:t>
            </a:r>
            <a:r>
              <a:rPr lang="en-US" altLang="zh-CN"/>
              <a:t>”</a:t>
            </a:r>
            <a:r>
              <a:rPr lang="zh-CN" altLang="en-US"/>
              <a:t>等。对于构建方法，将尝试根据大模型结合课本资料来自动化构建</a:t>
            </a:r>
            <a:r>
              <a:rPr lang="zh-CN" altLang="en-US"/>
              <a:t>知识图谱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我将从操作系统课程的内容出发，设计一个四级层级的知识框架。第一层级为章节节点。会构建节点比如操作系统引论、进程的描述与控制、处理机调度与死锁等。二级节点：如</a:t>
            </a:r>
            <a:r>
              <a:rPr lang="en-US" altLang="zh-CN"/>
              <a:t>“</a:t>
            </a:r>
            <a:r>
              <a:rPr lang="zh-CN" altLang="en-US"/>
              <a:t>进程</a:t>
            </a:r>
            <a:r>
              <a:rPr lang="en-US" altLang="zh-CN"/>
              <a:t>”</a:t>
            </a:r>
            <a:r>
              <a:rPr lang="zh-CN" altLang="en-US"/>
              <a:t>，包含下一级节点如</a:t>
            </a:r>
            <a:r>
              <a:rPr lang="en-US" altLang="zh-CN"/>
              <a:t>“</a:t>
            </a:r>
            <a:r>
              <a:rPr lang="zh-CN" altLang="en-US"/>
              <a:t>进程控制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进程通信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进程调度</a:t>
            </a:r>
            <a:r>
              <a:rPr lang="en-US" altLang="zh-CN"/>
              <a:t>”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三级知识点：如</a:t>
            </a:r>
            <a:r>
              <a:rPr lang="en-US" altLang="zh-CN"/>
              <a:t>“</a:t>
            </a:r>
            <a:r>
              <a:rPr lang="zh-CN" altLang="en-US"/>
              <a:t>进程调度</a:t>
            </a:r>
            <a:r>
              <a:rPr lang="en-US" altLang="zh-CN"/>
              <a:t>”</a:t>
            </a:r>
            <a:r>
              <a:rPr lang="zh-CN" altLang="en-US"/>
              <a:t>，进一步细化为多个四级知识点，例如</a:t>
            </a:r>
            <a:r>
              <a:rPr lang="en-US" altLang="zh-CN"/>
              <a:t>“</a:t>
            </a:r>
            <a:r>
              <a:rPr lang="zh-CN" altLang="en-US"/>
              <a:t>先来先服务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最短作业优先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最高响应比优先</a:t>
            </a:r>
            <a:r>
              <a:rPr lang="en-US" altLang="zh-CN"/>
              <a:t>”</a:t>
            </a:r>
            <a:r>
              <a:rPr lang="zh-CN" altLang="en-US"/>
              <a:t>等。对于构建方法，将尝试根据大模型结合课本资料来自动化构建</a:t>
            </a:r>
            <a:r>
              <a:rPr lang="zh-CN" altLang="en-US"/>
              <a:t>知识图谱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我将从操作系统课程的内容出发，设计一个四级层级的知识框架。第一层级为章节节点。会构建节点比如操作系统引论、进程的描述与控制、处理机调度与死锁等。二级节点：如</a:t>
            </a:r>
            <a:r>
              <a:rPr lang="en-US" altLang="zh-CN"/>
              <a:t>“</a:t>
            </a:r>
            <a:r>
              <a:rPr lang="zh-CN" altLang="en-US"/>
              <a:t>进程</a:t>
            </a:r>
            <a:r>
              <a:rPr lang="en-US" altLang="zh-CN"/>
              <a:t>”</a:t>
            </a:r>
            <a:r>
              <a:rPr lang="zh-CN" altLang="en-US"/>
              <a:t>，包含下一级节点如</a:t>
            </a:r>
            <a:r>
              <a:rPr lang="en-US" altLang="zh-CN"/>
              <a:t>“</a:t>
            </a:r>
            <a:r>
              <a:rPr lang="zh-CN" altLang="en-US"/>
              <a:t>进程控制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进程通信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进程调度</a:t>
            </a:r>
            <a:r>
              <a:rPr lang="en-US" altLang="zh-CN"/>
              <a:t>”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三级知识点：如</a:t>
            </a:r>
            <a:r>
              <a:rPr lang="en-US" altLang="zh-CN"/>
              <a:t>“</a:t>
            </a:r>
            <a:r>
              <a:rPr lang="zh-CN" altLang="en-US"/>
              <a:t>进程调度</a:t>
            </a:r>
            <a:r>
              <a:rPr lang="en-US" altLang="zh-CN"/>
              <a:t>”</a:t>
            </a:r>
            <a:r>
              <a:rPr lang="zh-CN" altLang="en-US"/>
              <a:t>，进一步细化为多个四级知识点，例如</a:t>
            </a:r>
            <a:r>
              <a:rPr lang="en-US" altLang="zh-CN"/>
              <a:t>“</a:t>
            </a:r>
            <a:r>
              <a:rPr lang="zh-CN" altLang="en-US"/>
              <a:t>先来先服务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最短作业优先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最高响应比优先</a:t>
            </a:r>
            <a:r>
              <a:rPr lang="en-US" altLang="zh-CN"/>
              <a:t>”</a:t>
            </a:r>
            <a:r>
              <a:rPr lang="zh-CN" altLang="en-US"/>
              <a:t>等。对于构建方法，将尝试根据大模型结合课本资料来自动化构建</a:t>
            </a:r>
            <a:r>
              <a:rPr lang="zh-CN" altLang="en-US"/>
              <a:t>知识图谱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我将从操作系统课程的内容出发，设计一个四级层级的知识框架。第一层级为章节节点。会构建节点比如操作系统引论、进程的描述与控制、处理机调度与死锁等。二级节点：如</a:t>
            </a:r>
            <a:r>
              <a:rPr lang="en-US" altLang="zh-CN"/>
              <a:t>“</a:t>
            </a:r>
            <a:r>
              <a:rPr lang="zh-CN" altLang="en-US"/>
              <a:t>进程</a:t>
            </a:r>
            <a:r>
              <a:rPr lang="en-US" altLang="zh-CN"/>
              <a:t>”</a:t>
            </a:r>
            <a:r>
              <a:rPr lang="zh-CN" altLang="en-US"/>
              <a:t>，包含下一级节点如</a:t>
            </a:r>
            <a:r>
              <a:rPr lang="en-US" altLang="zh-CN"/>
              <a:t>“</a:t>
            </a:r>
            <a:r>
              <a:rPr lang="zh-CN" altLang="en-US"/>
              <a:t>进程控制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进程通信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进程调度</a:t>
            </a:r>
            <a:r>
              <a:rPr lang="en-US" altLang="zh-CN"/>
              <a:t>”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三级知识点：如</a:t>
            </a:r>
            <a:r>
              <a:rPr lang="en-US" altLang="zh-CN"/>
              <a:t>“</a:t>
            </a:r>
            <a:r>
              <a:rPr lang="zh-CN" altLang="en-US"/>
              <a:t>进程调度</a:t>
            </a:r>
            <a:r>
              <a:rPr lang="en-US" altLang="zh-CN"/>
              <a:t>”</a:t>
            </a:r>
            <a:r>
              <a:rPr lang="zh-CN" altLang="en-US"/>
              <a:t>，进一步细化为多个四级知识点，例如</a:t>
            </a:r>
            <a:r>
              <a:rPr lang="en-US" altLang="zh-CN"/>
              <a:t>“</a:t>
            </a:r>
            <a:r>
              <a:rPr lang="zh-CN" altLang="en-US"/>
              <a:t>先来先服务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最短作业优先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最高响应比优先</a:t>
            </a:r>
            <a:r>
              <a:rPr lang="en-US" altLang="zh-CN"/>
              <a:t>”</a:t>
            </a:r>
            <a:r>
              <a:rPr lang="zh-CN" altLang="en-US"/>
              <a:t>等。对于构建方法，将尝试根据大模型结合课本资料来自动化构建</a:t>
            </a:r>
            <a:r>
              <a:rPr lang="zh-CN" altLang="en-US"/>
              <a:t>知识图谱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6.xml"/><Relationship Id="rId7" Type="http://schemas.openxmlformats.org/officeDocument/2006/relationships/image" Target="../media/image3.pn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CA25-C377-48D9-89C8-CC4B64F94F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56F-8F4C-417F-8C9D-A11008DB27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CA25-C377-48D9-89C8-CC4B64F94F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56F-8F4C-417F-8C9D-A11008DB27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CA25-C377-48D9-89C8-CC4B64F94F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56F-8F4C-417F-8C9D-A11008DB27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CA25-C377-48D9-89C8-CC4B64F94F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56F-8F4C-417F-8C9D-A11008DB27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DHU建筑图-线条1-02-0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0" y="442595"/>
            <a:ext cx="12192000" cy="467995"/>
          </a:xfrm>
          <a:prstGeom prst="rect">
            <a:avLst/>
          </a:prstGeom>
        </p:spPr>
      </p:pic>
      <p:sp>
        <p:nvSpPr>
          <p:cNvPr id="35" name="任意多边形 34"/>
          <p:cNvSpPr/>
          <p:nvPr userDrawn="1">
            <p:custDataLst>
              <p:tags r:id="rId4"/>
            </p:custDataLst>
          </p:nvPr>
        </p:nvSpPr>
        <p:spPr>
          <a:xfrm>
            <a:off x="0" y="367631"/>
            <a:ext cx="1003481" cy="484138"/>
          </a:xfrm>
          <a:custGeom>
            <a:avLst/>
            <a:gdLst>
              <a:gd name="connsiteX0" fmla="*/ 0 w 1003481"/>
              <a:gd name="connsiteY0" fmla="*/ 0 h 484138"/>
              <a:gd name="connsiteX1" fmla="*/ 793646 w 1003481"/>
              <a:gd name="connsiteY1" fmla="*/ 0 h 484138"/>
              <a:gd name="connsiteX2" fmla="*/ 1003481 w 1003481"/>
              <a:gd name="connsiteY2" fmla="*/ 484138 h 484138"/>
              <a:gd name="connsiteX3" fmla="*/ 0 w 1003481"/>
              <a:gd name="connsiteY3" fmla="*/ 484138 h 484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481" h="484138">
                <a:moveTo>
                  <a:pt x="0" y="0"/>
                </a:moveTo>
                <a:lnTo>
                  <a:pt x="793646" y="0"/>
                </a:lnTo>
                <a:lnTo>
                  <a:pt x="1003481" y="484138"/>
                </a:lnTo>
                <a:lnTo>
                  <a:pt x="0" y="484138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 panose="020B04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6" name="任意多边形 35"/>
          <p:cNvSpPr/>
          <p:nvPr userDrawn="1">
            <p:custDataLst>
              <p:tags r:id="rId5"/>
            </p:custDataLst>
          </p:nvPr>
        </p:nvSpPr>
        <p:spPr>
          <a:xfrm>
            <a:off x="0" y="367631"/>
            <a:ext cx="863056" cy="484138"/>
          </a:xfrm>
          <a:custGeom>
            <a:avLst/>
            <a:gdLst>
              <a:gd name="connsiteX0" fmla="*/ 0 w 863056"/>
              <a:gd name="connsiteY0" fmla="*/ 0 h 484138"/>
              <a:gd name="connsiteX1" fmla="*/ 653221 w 863056"/>
              <a:gd name="connsiteY1" fmla="*/ 0 h 484138"/>
              <a:gd name="connsiteX2" fmla="*/ 863056 w 863056"/>
              <a:gd name="connsiteY2" fmla="*/ 484138 h 484138"/>
              <a:gd name="connsiteX3" fmla="*/ 0 w 863056"/>
              <a:gd name="connsiteY3" fmla="*/ 484138 h 484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056" h="484138">
                <a:moveTo>
                  <a:pt x="0" y="0"/>
                </a:moveTo>
                <a:lnTo>
                  <a:pt x="653221" y="0"/>
                </a:lnTo>
                <a:lnTo>
                  <a:pt x="863056" y="484138"/>
                </a:lnTo>
                <a:lnTo>
                  <a:pt x="0" y="484138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98000">
                <a:srgbClr val="FF0000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 panose="020B04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pic>
        <p:nvPicPr>
          <p:cNvPr id="9" name="图片 8" descr="F:/A23-工作/DHU/DHU-资料图片/东华大学VI/png-红/校徽与标准字组合-07.png校徽与标准字组合-07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 cstate="print"/>
          <a:srcRect l="-415" t="-1659" r="-173" b="-4843"/>
          <a:stretch>
            <a:fillRect/>
          </a:stretch>
        </p:blipFill>
        <p:spPr>
          <a:xfrm>
            <a:off x="10430510" y="363855"/>
            <a:ext cx="1316990" cy="439420"/>
          </a:xfrm>
          <a:prstGeom prst="rect">
            <a:avLst/>
          </a:prstGeom>
        </p:spPr>
      </p:pic>
      <p:pic>
        <p:nvPicPr>
          <p:cNvPr id="3" name="图片 2" descr="学校建筑背景01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 cstate="print">
            <a:alphaModFix amt="5000"/>
            <a:biLevel thresh="50000"/>
          </a:blip>
          <a:stretch>
            <a:fillRect/>
          </a:stretch>
        </p:blipFill>
        <p:spPr>
          <a:xfrm>
            <a:off x="-547370" y="3206115"/>
            <a:ext cx="12737465" cy="3651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79095"/>
            <a:ext cx="3048000" cy="5678905"/>
          </a:xfrm>
          <a:custGeom>
            <a:avLst/>
            <a:gdLst>
              <a:gd name="connsiteX0" fmla="*/ 0 w 3048000"/>
              <a:gd name="connsiteY0" fmla="*/ 0 h 5678905"/>
              <a:gd name="connsiteX1" fmla="*/ 3048000 w 3048000"/>
              <a:gd name="connsiteY1" fmla="*/ 0 h 5678905"/>
              <a:gd name="connsiteX2" fmla="*/ 3048000 w 3048000"/>
              <a:gd name="connsiteY2" fmla="*/ 5678905 h 5678905"/>
              <a:gd name="connsiteX3" fmla="*/ 0 w 3048000"/>
              <a:gd name="connsiteY3" fmla="*/ 5678905 h 5678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5678905">
                <a:moveTo>
                  <a:pt x="0" y="0"/>
                </a:moveTo>
                <a:lnTo>
                  <a:pt x="3048000" y="0"/>
                </a:lnTo>
                <a:lnTo>
                  <a:pt x="3048000" y="5678905"/>
                </a:lnTo>
                <a:lnTo>
                  <a:pt x="0" y="56789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Placeholder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3048000" y="1179094"/>
            <a:ext cx="3048000" cy="5678906"/>
          </a:xfrm>
          <a:custGeom>
            <a:avLst/>
            <a:gdLst>
              <a:gd name="connsiteX0" fmla="*/ 0 w 3048000"/>
              <a:gd name="connsiteY0" fmla="*/ 0 h 5678906"/>
              <a:gd name="connsiteX1" fmla="*/ 3048000 w 3048000"/>
              <a:gd name="connsiteY1" fmla="*/ 0 h 5678906"/>
              <a:gd name="connsiteX2" fmla="*/ 3048000 w 3048000"/>
              <a:gd name="connsiteY2" fmla="*/ 5678906 h 5678906"/>
              <a:gd name="connsiteX3" fmla="*/ 0 w 3048000"/>
              <a:gd name="connsiteY3" fmla="*/ 5678906 h 56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5678906">
                <a:moveTo>
                  <a:pt x="0" y="0"/>
                </a:moveTo>
                <a:lnTo>
                  <a:pt x="3048000" y="0"/>
                </a:lnTo>
                <a:lnTo>
                  <a:pt x="3048000" y="5678906"/>
                </a:lnTo>
                <a:lnTo>
                  <a:pt x="0" y="567890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Placeholder</a:t>
            </a:r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1179093"/>
            <a:ext cx="3048000" cy="5678907"/>
          </a:xfrm>
          <a:custGeom>
            <a:avLst/>
            <a:gdLst>
              <a:gd name="connsiteX0" fmla="*/ 0 w 3048000"/>
              <a:gd name="connsiteY0" fmla="*/ 0 h 5678907"/>
              <a:gd name="connsiteX1" fmla="*/ 3048000 w 3048000"/>
              <a:gd name="connsiteY1" fmla="*/ 0 h 5678907"/>
              <a:gd name="connsiteX2" fmla="*/ 3048000 w 3048000"/>
              <a:gd name="connsiteY2" fmla="*/ 5678907 h 5678907"/>
              <a:gd name="connsiteX3" fmla="*/ 0 w 3048000"/>
              <a:gd name="connsiteY3" fmla="*/ 5678907 h 567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5678907">
                <a:moveTo>
                  <a:pt x="0" y="0"/>
                </a:moveTo>
                <a:lnTo>
                  <a:pt x="3048000" y="0"/>
                </a:lnTo>
                <a:lnTo>
                  <a:pt x="3048000" y="5678907"/>
                </a:lnTo>
                <a:lnTo>
                  <a:pt x="0" y="567890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Placeholder</a:t>
            </a:r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 hasCustomPrompt="1"/>
          </p:nvPr>
        </p:nvSpPr>
        <p:spPr>
          <a:xfrm>
            <a:off x="9144000" y="1179092"/>
            <a:ext cx="3048000" cy="5678908"/>
          </a:xfrm>
          <a:custGeom>
            <a:avLst/>
            <a:gdLst>
              <a:gd name="connsiteX0" fmla="*/ 0 w 3048000"/>
              <a:gd name="connsiteY0" fmla="*/ 0 h 5678908"/>
              <a:gd name="connsiteX1" fmla="*/ 3048000 w 3048000"/>
              <a:gd name="connsiteY1" fmla="*/ 0 h 5678908"/>
              <a:gd name="connsiteX2" fmla="*/ 3048000 w 3048000"/>
              <a:gd name="connsiteY2" fmla="*/ 5678908 h 5678908"/>
              <a:gd name="connsiteX3" fmla="*/ 0 w 3048000"/>
              <a:gd name="connsiteY3" fmla="*/ 5678908 h 567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5678908">
                <a:moveTo>
                  <a:pt x="0" y="0"/>
                </a:moveTo>
                <a:lnTo>
                  <a:pt x="3048000" y="0"/>
                </a:lnTo>
                <a:lnTo>
                  <a:pt x="3048000" y="5678908"/>
                </a:lnTo>
                <a:lnTo>
                  <a:pt x="0" y="567890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Placeholder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8" grpId="0"/>
      <p:bldP spid="21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Placeholder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红色, 笔记本, 游戏机, 电脑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7" r="28831" b="66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CA25-C377-48D9-89C8-CC4B64F94F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56F-8F4C-417F-8C9D-A11008DB27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CA25-C377-48D9-89C8-CC4B64F94F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56F-8F4C-417F-8C9D-A11008DB27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CA25-C377-48D9-89C8-CC4B64F94F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56F-8F4C-417F-8C9D-A11008DB27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CA25-C377-48D9-89C8-CC4B64F94F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56F-8F4C-417F-8C9D-A11008DB27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CA25-C377-48D9-89C8-CC4B64F94F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56F-8F4C-417F-8C9D-A11008DB27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CA25-C377-48D9-89C8-CC4B64F94F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56F-8F4C-417F-8C9D-A11008DB27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CA25-C377-48D9-89C8-CC4B64F94F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56F-8F4C-417F-8C9D-A11008DB27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7CA25-C377-48D9-89C8-CC4B64F94F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AE56F-8F4C-417F-8C9D-A11008DB27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image" Target="../media/image6.png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7" Type="http://schemas.openxmlformats.org/officeDocument/2006/relationships/notesSlide" Target="../notesSlides/notesSlide1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7.png"/><Relationship Id="rId1" Type="http://schemas.openxmlformats.org/officeDocument/2006/relationships/tags" Target="../tags/tag75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1" Type="http://schemas.openxmlformats.org/officeDocument/2006/relationships/tags" Target="../tags/tag76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9.png"/><Relationship Id="rId1" Type="http://schemas.openxmlformats.org/officeDocument/2006/relationships/tags" Target="../tags/tag7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1" Type="http://schemas.openxmlformats.org/officeDocument/2006/relationships/tags" Target="../tags/tag78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1" Type="http://schemas.openxmlformats.org/officeDocument/2006/relationships/tags" Target="../tags/tag79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1" Type="http://schemas.openxmlformats.org/officeDocument/2006/relationships/tags" Target="../tags/tag80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3.png"/><Relationship Id="rId1" Type="http://schemas.openxmlformats.org/officeDocument/2006/relationships/tags" Target="../tags/tag81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tags" Target="../tags/tag8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8.xml"/><Relationship Id="rId6" Type="http://schemas.openxmlformats.org/officeDocument/2006/relationships/tags" Target="../tags/tag86.xml"/><Relationship Id="rId5" Type="http://schemas.openxmlformats.org/officeDocument/2006/relationships/image" Target="../media/image9.png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image" Target="../media/image1.jpeg"/><Relationship Id="rId1" Type="http://schemas.openxmlformats.org/officeDocument/2006/relationships/tags" Target="../tags/tag83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7.png"/><Relationship Id="rId1" Type="http://schemas.openxmlformats.org/officeDocument/2006/relationships/tags" Target="../tags/tag8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image" Target="../media/image8.png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image" Target="../media/image7.jpeg"/><Relationship Id="rId27" Type="http://schemas.openxmlformats.org/officeDocument/2006/relationships/notesSlide" Target="../notesSlides/notesSlide2.xml"/><Relationship Id="rId26" Type="http://schemas.openxmlformats.org/officeDocument/2006/relationships/slideLayout" Target="../slideLayouts/slideLayout13.xml"/><Relationship Id="rId25" Type="http://schemas.openxmlformats.org/officeDocument/2006/relationships/tags" Target="../tags/tag42.xml"/><Relationship Id="rId24" Type="http://schemas.openxmlformats.org/officeDocument/2006/relationships/tags" Target="../tags/tag41.xml"/><Relationship Id="rId23" Type="http://schemas.openxmlformats.org/officeDocument/2006/relationships/tags" Target="../tags/tag40.xml"/><Relationship Id="rId22" Type="http://schemas.openxmlformats.org/officeDocument/2006/relationships/tags" Target="../tags/tag39.xml"/><Relationship Id="rId21" Type="http://schemas.openxmlformats.org/officeDocument/2006/relationships/tags" Target="../tags/tag38.xml"/><Relationship Id="rId20" Type="http://schemas.openxmlformats.org/officeDocument/2006/relationships/tags" Target="../tags/tag37.xml"/><Relationship Id="rId2" Type="http://schemas.openxmlformats.org/officeDocument/2006/relationships/tags" Target="../tags/tag21.xml"/><Relationship Id="rId19" Type="http://schemas.openxmlformats.org/officeDocument/2006/relationships/tags" Target="../tags/tag36.xml"/><Relationship Id="rId18" Type="http://schemas.openxmlformats.org/officeDocument/2006/relationships/tags" Target="../tags/tag35.xml"/><Relationship Id="rId17" Type="http://schemas.openxmlformats.org/officeDocument/2006/relationships/tags" Target="../tags/tag34.xml"/><Relationship Id="rId16" Type="http://schemas.openxmlformats.org/officeDocument/2006/relationships/tags" Target="../tags/tag33.xml"/><Relationship Id="rId15" Type="http://schemas.openxmlformats.org/officeDocument/2006/relationships/tags" Target="../tags/tag3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tags" Target="../tags/tag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tags" Target="../tags/tag8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8.xml"/><Relationship Id="rId6" Type="http://schemas.openxmlformats.org/officeDocument/2006/relationships/tags" Target="../tags/tag46.xml"/><Relationship Id="rId5" Type="http://schemas.openxmlformats.org/officeDocument/2006/relationships/image" Target="../media/image9.png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image" Target="../media/image1.jpeg"/><Relationship Id="rId1" Type="http://schemas.openxmlformats.org/officeDocument/2006/relationships/tags" Target="../tags/tag4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image" Target="../media/image10.png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2.png"/><Relationship Id="rId21" Type="http://schemas.openxmlformats.org/officeDocument/2006/relationships/notesSlide" Target="../notesSlides/notesSlide4.xml"/><Relationship Id="rId20" Type="http://schemas.openxmlformats.org/officeDocument/2006/relationships/slideLayout" Target="../slideLayouts/slideLayout13.xml"/><Relationship Id="rId2" Type="http://schemas.openxmlformats.org/officeDocument/2006/relationships/tags" Target="../tags/tag47.xml"/><Relationship Id="rId19" Type="http://schemas.openxmlformats.org/officeDocument/2006/relationships/image" Target="../media/image11.png"/><Relationship Id="rId18" Type="http://schemas.openxmlformats.org/officeDocument/2006/relationships/tags" Target="../tags/tag61.xml"/><Relationship Id="rId17" Type="http://schemas.openxmlformats.org/officeDocument/2006/relationships/tags" Target="../tags/tag60.xml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tags" Target="../tags/tag56.xml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tags" Target="../tags/tag65.xml"/><Relationship Id="rId5" Type="http://schemas.openxmlformats.org/officeDocument/2006/relationships/image" Target="../media/image9.png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image" Target="../media/image1.jpeg"/><Relationship Id="rId1" Type="http://schemas.openxmlformats.org/officeDocument/2006/relationships/tags" Target="../tags/tag62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tags" Target="../tags/tag68.xml"/><Relationship Id="rId3" Type="http://schemas.openxmlformats.org/officeDocument/2006/relationships/image" Target="../media/image12.png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tags" Target="../tags/tag69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1" Type="http://schemas.openxmlformats.org/officeDocument/2006/relationships/tags" Target="../tags/tag7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8.xml"/><Relationship Id="rId6" Type="http://schemas.openxmlformats.org/officeDocument/2006/relationships/tags" Target="../tags/tag74.xml"/><Relationship Id="rId5" Type="http://schemas.openxmlformats.org/officeDocument/2006/relationships/image" Target="../media/image9.png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image" Target="../media/image1.jpeg"/><Relationship Id="rId1" Type="http://schemas.openxmlformats.org/officeDocument/2006/relationships/tags" Target="../tags/tag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六边形 2"/>
          <p:cNvSpPr/>
          <p:nvPr>
            <p:custDataLst>
              <p:tags r:id="rId2"/>
            </p:custDataLst>
          </p:nvPr>
        </p:nvSpPr>
        <p:spPr>
          <a:xfrm>
            <a:off x="5048250" y="5077460"/>
            <a:ext cx="2058035" cy="499110"/>
          </a:xfrm>
          <a:prstGeom prst="hexagon">
            <a:avLst>
              <a:gd name="adj" fmla="val 43419"/>
              <a:gd name="vf" fmla="val 115470"/>
            </a:avLst>
          </a:prstGeom>
          <a:gradFill>
            <a:gsLst>
              <a:gs pos="5000">
                <a:srgbClr val="FEF5D6"/>
              </a:gs>
              <a:gs pos="78000">
                <a:srgbClr val="EFD68B"/>
              </a:gs>
            </a:gsLst>
            <a:lin ang="2700000" scaled="1"/>
          </a:gradFill>
          <a:ln>
            <a:noFill/>
          </a:ln>
          <a:effectLst>
            <a:outerShdw dist="25400" dir="8100000" algn="tr" rotWithShape="0">
              <a:srgbClr val="A23230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endParaRPr lang="zh-CN" altLang="en-US" sz="8600">
              <a:solidFill>
                <a:schemeClr val="tx1"/>
              </a:solidFill>
              <a:effectLst>
                <a:outerShdw blurRad="50800" dist="38100" dir="8100000" algn="tr" rotWithShape="0">
                  <a:srgbClr val="760905">
                    <a:alpha val="4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>
            <p:custDataLst>
              <p:tags r:id="rId3"/>
            </p:custDataLst>
          </p:nvPr>
        </p:nvSpPr>
        <p:spPr>
          <a:xfrm>
            <a:off x="4032985" y="4329122"/>
            <a:ext cx="4126030" cy="27559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1200" spc="100" dirty="0" smtClean="0">
                <a:gradFill>
                  <a:gsLst>
                    <a:gs pos="5000">
                      <a:srgbClr val="FEF5D6"/>
                    </a:gs>
                    <a:gs pos="100000">
                      <a:srgbClr val="EFD68B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2025</a:t>
            </a:r>
            <a:r>
              <a:rPr lang="zh-CN" altLang="en-US" sz="1200" spc="100" dirty="0" smtClean="0">
                <a:gradFill>
                  <a:gsLst>
                    <a:gs pos="5000">
                      <a:srgbClr val="FEF5D6"/>
                    </a:gs>
                    <a:gs pos="100000">
                      <a:srgbClr val="EFD68B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1200" spc="100" dirty="0" smtClean="0">
                <a:gradFill>
                  <a:gsLst>
                    <a:gs pos="5000">
                      <a:srgbClr val="FEF5D6"/>
                    </a:gs>
                    <a:gs pos="100000">
                      <a:srgbClr val="EFD68B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1200" spc="100" dirty="0" smtClean="0">
                <a:gradFill>
                  <a:gsLst>
                    <a:gs pos="5000">
                      <a:srgbClr val="FEF5D6"/>
                    </a:gs>
                    <a:gs pos="100000">
                      <a:srgbClr val="EFD68B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en-US" altLang="zh-CN" sz="1200" spc="100" dirty="0" smtClean="0">
                <a:gradFill>
                  <a:gsLst>
                    <a:gs pos="5000">
                      <a:srgbClr val="FEF5D6"/>
                    </a:gs>
                    <a:gs pos="100000">
                      <a:srgbClr val="EFD68B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200" spc="100" dirty="0" smtClean="0">
                <a:gradFill>
                  <a:gsLst>
                    <a:gs pos="5000">
                      <a:srgbClr val="FEF5D6"/>
                    </a:gs>
                    <a:gs pos="100000">
                      <a:srgbClr val="EFD68B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</a:t>
            </a:r>
            <a:endParaRPr lang="zh-CN" altLang="en-US" sz="1200" spc="100" dirty="0">
              <a:gradFill>
                <a:gsLst>
                  <a:gs pos="5000">
                    <a:srgbClr val="FEF5D6"/>
                  </a:gs>
                  <a:gs pos="100000">
                    <a:srgbClr val="EFD68B"/>
                  </a:gs>
                </a:gsLst>
                <a:lin ang="27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>
            <p:custDataLst>
              <p:tags r:id="rId4"/>
            </p:custDataLst>
          </p:nvPr>
        </p:nvSpPr>
        <p:spPr>
          <a:xfrm flipH="1">
            <a:off x="623570" y="2517278"/>
            <a:ext cx="1312926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400" spc="0">
                <a:gradFill flip="none" rotWithShape="1">
                  <a:gsLst>
                    <a:gs pos="95000">
                      <a:srgbClr val="FFA06A"/>
                    </a:gs>
                    <a:gs pos="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63500" dist="50800" dir="5400000" sx="101000" sy="101000" algn="t" rotWithShape="0">
                    <a:srgbClr val="740000">
                      <a:alpha val="30000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defRPr>
            </a:lvl1pPr>
          </a:lstStyle>
          <a:p>
            <a:pPr algn="ctr"/>
            <a:r>
              <a:rPr lang="zh-CN" altLang="en-US" b="1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融合知识图谱和大模型的操作系统学习平台</a:t>
            </a:r>
            <a:r>
              <a:rPr lang="en-US" altLang="zh-CN" b="1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endParaRPr lang="en-US" altLang="zh-CN" b="1" dirty="0">
              <a:gradFill flip="none" rotWithShape="1">
                <a:gsLst>
                  <a:gs pos="95000">
                    <a:srgbClr val="FFA06A"/>
                  </a:gs>
                  <a:gs pos="13000">
                    <a:srgbClr val="FFF2D5"/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3" name="直接连接符 62"/>
          <p:cNvCxnSpPr/>
          <p:nvPr>
            <p:custDataLst>
              <p:tags r:id="rId5"/>
            </p:custDataLst>
          </p:nvPr>
        </p:nvCxnSpPr>
        <p:spPr>
          <a:xfrm>
            <a:off x="2546839" y="2516840"/>
            <a:ext cx="7098323" cy="0"/>
          </a:xfrm>
          <a:prstGeom prst="line">
            <a:avLst/>
          </a:prstGeom>
          <a:ln w="19050">
            <a:gradFill flip="none" rotWithShape="1">
              <a:gsLst>
                <a:gs pos="50000">
                  <a:srgbClr val="FBECCE"/>
                </a:gs>
                <a:gs pos="0">
                  <a:srgbClr val="F8CFA9">
                    <a:alpha val="0"/>
                  </a:srgbClr>
                </a:gs>
                <a:gs pos="100000">
                  <a:schemeClr val="accent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F:/A23-工作/DHU/DHU-资料图片/东华大学VI/png-白/校徽与标准字组合-07.png校徽与标准字组合-0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/>
          <a:srcRect l="-376" r="12"/>
          <a:stretch>
            <a:fillRect/>
          </a:stretch>
        </p:blipFill>
        <p:spPr>
          <a:xfrm>
            <a:off x="5086033" y="5748655"/>
            <a:ext cx="2019935" cy="621030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3579813" y="3704177"/>
            <a:ext cx="5033010" cy="499110"/>
            <a:chOff x="5655" y="5701"/>
            <a:chExt cx="7926" cy="786"/>
          </a:xfrm>
        </p:grpSpPr>
        <p:sp>
          <p:nvSpPr>
            <p:cNvPr id="10" name="六边形 9"/>
            <p:cNvSpPr/>
            <p:nvPr>
              <p:custDataLst>
                <p:tags r:id="rId8"/>
              </p:custDataLst>
            </p:nvPr>
          </p:nvSpPr>
          <p:spPr>
            <a:xfrm>
              <a:off x="7826" y="5701"/>
              <a:ext cx="3586" cy="786"/>
            </a:xfrm>
            <a:prstGeom prst="hexagon">
              <a:avLst>
                <a:gd name="adj" fmla="val 43419"/>
                <a:gd name="vf" fmla="val 115470"/>
              </a:avLst>
            </a:prstGeom>
            <a:gradFill>
              <a:gsLst>
                <a:gs pos="5000">
                  <a:srgbClr val="FEF5D6"/>
                </a:gs>
                <a:gs pos="78000">
                  <a:srgbClr val="EFD68B"/>
                </a:gs>
              </a:gsLst>
              <a:lin ang="2700000" scaled="1"/>
            </a:gradFill>
            <a:ln>
              <a:noFill/>
            </a:ln>
            <a:effectLst>
              <a:outerShdw dist="25400" dir="8100000" algn="tr" rotWithShape="0">
                <a:srgbClr val="A23230"/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 sz="8600">
                <a:solidFill>
                  <a:schemeClr val="tx1"/>
                </a:solidFill>
                <a:effectLst>
                  <a:outerShdw blurRad="50800" dist="38100" dir="8100000" algn="tr" rotWithShape="0">
                    <a:srgbClr val="760905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9"/>
              </p:custDataLst>
            </p:nvPr>
          </p:nvSpPr>
          <p:spPr>
            <a:xfrm>
              <a:off x="6680" y="5804"/>
              <a:ext cx="5840" cy="580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9300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汇报人</a:t>
              </a:r>
              <a:r>
                <a:rPr lang="en-US" altLang="zh-CN" dirty="0">
                  <a:solidFill>
                    <a:srgbClr val="9300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|  </a:t>
              </a:r>
              <a:r>
                <a:rPr lang="zh-CN" altLang="en-US" dirty="0">
                  <a:solidFill>
                    <a:srgbClr val="9300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王善路</a:t>
              </a:r>
              <a:endParaRPr lang="zh-CN" altLang="en-US" dirty="0">
                <a:solidFill>
                  <a:srgbClr val="930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1492" y="5989"/>
              <a:ext cx="2089" cy="211"/>
              <a:chOff x="8321818" y="4239944"/>
              <a:chExt cx="1326534" cy="133934"/>
            </a:xfrm>
          </p:grpSpPr>
          <p:cxnSp>
            <p:nvCxnSpPr>
              <p:cNvPr id="14" name="直接连接符 13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8455752" y="4306911"/>
                <a:ext cx="1192600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FFEAC1"/>
                    </a:gs>
                    <a:gs pos="100000">
                      <a:srgbClr val="FFEAC1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组合 19"/>
              <p:cNvGrpSpPr/>
              <p:nvPr/>
            </p:nvGrpSpPr>
            <p:grpSpPr>
              <a:xfrm>
                <a:off x="8321818" y="4239944"/>
                <a:ext cx="133934" cy="133934"/>
                <a:chOff x="8306650" y="4224776"/>
                <a:chExt cx="164270" cy="164270"/>
              </a:xfrm>
            </p:grpSpPr>
            <p:sp>
              <p:nvSpPr>
                <p:cNvPr id="21" name="菱形 20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8306650" y="4224776"/>
                  <a:ext cx="164270" cy="164270"/>
                </a:xfrm>
                <a:prstGeom prst="diamond">
                  <a:avLst/>
                </a:prstGeom>
                <a:noFill/>
                <a:ln w="6350">
                  <a:solidFill>
                    <a:srgbClr val="FFEA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" name="菱形 22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8340049" y="4258175"/>
                  <a:ext cx="97472" cy="97472"/>
                </a:xfrm>
                <a:prstGeom prst="diamond">
                  <a:avLst/>
                </a:prstGeom>
                <a:gradFill>
                  <a:gsLst>
                    <a:gs pos="0">
                      <a:srgbClr val="DEC284"/>
                    </a:gs>
                    <a:gs pos="100000">
                      <a:srgbClr val="FFEAC1"/>
                    </a:gs>
                  </a:gsLst>
                  <a:lin ang="5400000" scaled="1"/>
                </a:gra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9" name="组合 28"/>
            <p:cNvGrpSpPr/>
            <p:nvPr/>
          </p:nvGrpSpPr>
          <p:grpSpPr>
            <a:xfrm flipH="1">
              <a:off x="5655" y="5989"/>
              <a:ext cx="2089" cy="211"/>
              <a:chOff x="8321818" y="4239944"/>
              <a:chExt cx="1326534" cy="133934"/>
            </a:xfrm>
          </p:grpSpPr>
          <p:cxnSp>
            <p:nvCxnSpPr>
              <p:cNvPr id="30" name="直接连接符 29"/>
              <p:cNvCxnSpPr/>
              <p:nvPr>
                <p:custDataLst>
                  <p:tags r:id="rId13"/>
                </p:custDataLst>
              </p:nvPr>
            </p:nvCxnSpPr>
            <p:spPr>
              <a:xfrm>
                <a:off x="8455752" y="4306911"/>
                <a:ext cx="1192600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FFEAC1"/>
                    </a:gs>
                    <a:gs pos="100000">
                      <a:srgbClr val="FFEAC1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组合 30"/>
              <p:cNvGrpSpPr/>
              <p:nvPr/>
            </p:nvGrpSpPr>
            <p:grpSpPr>
              <a:xfrm>
                <a:off x="8321818" y="4239944"/>
                <a:ext cx="133934" cy="133934"/>
                <a:chOff x="8306650" y="4224776"/>
                <a:chExt cx="164270" cy="164270"/>
              </a:xfrm>
            </p:grpSpPr>
            <p:sp>
              <p:nvSpPr>
                <p:cNvPr id="32" name="菱形 31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8306650" y="4224776"/>
                  <a:ext cx="164270" cy="164270"/>
                </a:xfrm>
                <a:prstGeom prst="diamond">
                  <a:avLst/>
                </a:prstGeom>
                <a:noFill/>
                <a:ln w="6350">
                  <a:solidFill>
                    <a:srgbClr val="FFEA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菱形 32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8340049" y="4258175"/>
                  <a:ext cx="97472" cy="97472"/>
                </a:xfrm>
                <a:prstGeom prst="diamond">
                  <a:avLst/>
                </a:prstGeom>
                <a:gradFill>
                  <a:gsLst>
                    <a:gs pos="0">
                      <a:srgbClr val="DEC284"/>
                    </a:gs>
                    <a:gs pos="100000">
                      <a:srgbClr val="FFEAC1"/>
                    </a:gs>
                  </a:gsLst>
                  <a:lin ang="5400000" scaled="1"/>
                </a:gra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2" name="文本框 1"/>
          <p:cNvSpPr txBox="1"/>
          <p:nvPr/>
        </p:nvSpPr>
        <p:spPr>
          <a:xfrm>
            <a:off x="4095115" y="51428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rgbClr val="930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指导老师：王璿</a:t>
            </a:r>
            <a:endParaRPr lang="zh-CN" altLang="en-US" b="1" dirty="0">
              <a:solidFill>
                <a:srgbClr val="93001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>
            <p:custDataLst>
              <p:tags r:id="rId1"/>
            </p:custDataLst>
          </p:nvPr>
        </p:nvSpPr>
        <p:spPr>
          <a:xfrm>
            <a:off x="1099820" y="373698"/>
            <a:ext cx="10386695" cy="4305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0" spc="0" baseline="0"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60000">
                      <a:srgbClr val="C00000"/>
                    </a:gs>
                  </a:gsLst>
                  <a:lin ang="5400000" scaled="1"/>
                  <a:tileRect/>
                </a:gradFill>
                <a:effectLst>
                  <a:outerShdw blurRad="50800" dist="50800" dir="2700000" algn="ctr" rotWithShape="0">
                    <a:srgbClr val="C00000">
                      <a:alpha val="12000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Medium" panose="00020600040101010101" pitchFamily="18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+mj-ea"/>
                <a:ea typeface="+mj-ea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+mj-ea"/>
                <a:ea typeface="+mj-ea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29000">
                      <a:srgbClr val="C0000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核心问答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29000">
                      <a:srgbClr val="C0000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展示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C000">
                      <a:lumMod val="60000"/>
                      <a:lumOff val="40000"/>
                    </a:srgbClr>
                  </a:gs>
                  <a:gs pos="29000">
                    <a:srgbClr val="C00000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8580"/>
            <a:ext cx="8171417" cy="4320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490585" y="1486535"/>
            <a:ext cx="3701415" cy="4024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多元检索功能</a:t>
            </a:r>
            <a:endParaRPr lang="zh-CN" altLang="en-US" sz="2400"/>
          </a:p>
          <a:p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知识图谱检索：从结构化知识库提取精准信息</a:t>
            </a: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互联网检索：通过</a:t>
            </a:r>
            <a:r>
              <a:rPr lang="en-US" altLang="zh-CN" sz="2400"/>
              <a:t>Bing S</a:t>
            </a:r>
            <a:r>
              <a:rPr lang="en-US" altLang="zh-CN" sz="2400"/>
              <a:t>earch API</a:t>
            </a:r>
            <a:r>
              <a:rPr lang="zh-CN" altLang="en-US" sz="2400"/>
              <a:t>获取最新网络资源</a:t>
            </a: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学习资料检索：匹配相关题目与教学视频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>
            <p:custDataLst>
              <p:tags r:id="rId1"/>
            </p:custDataLst>
          </p:nvPr>
        </p:nvSpPr>
        <p:spPr>
          <a:xfrm>
            <a:off x="1099820" y="373698"/>
            <a:ext cx="10386695" cy="4305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0" spc="0" baseline="0"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60000">
                      <a:srgbClr val="C00000"/>
                    </a:gs>
                  </a:gsLst>
                  <a:lin ang="5400000" scaled="1"/>
                  <a:tileRect/>
                </a:gradFill>
                <a:effectLst>
                  <a:outerShdw blurRad="50800" dist="50800" dir="2700000" algn="ctr" rotWithShape="0">
                    <a:srgbClr val="C00000">
                      <a:alpha val="12000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Medium" panose="00020600040101010101" pitchFamily="18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+mj-ea"/>
                <a:ea typeface="+mj-ea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+mj-ea"/>
                <a:ea typeface="+mj-ea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29000">
                      <a:srgbClr val="C0000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核心问答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29000">
                      <a:srgbClr val="C0000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展示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C000">
                      <a:lumMod val="60000"/>
                      <a:lumOff val="40000"/>
                    </a:srgbClr>
                  </a:gs>
                  <a:gs pos="29000">
                    <a:srgbClr val="C00000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4775"/>
            <a:ext cx="8155305" cy="43199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735820" y="28524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366760" y="1486535"/>
            <a:ext cx="3701415" cy="4024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400"/>
          </a:p>
          <a:p>
            <a:r>
              <a:rPr lang="zh-CN" altLang="en-US" sz="2400"/>
              <a:t>聊天记录功能</a:t>
            </a:r>
            <a:endParaRPr lang="zh-CN" altLang="en-US" sz="2400"/>
          </a:p>
          <a:p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所有对话内容自动存储</a:t>
            </a:r>
            <a:endParaRPr lang="zh-CN" altLang="en-US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400"/>
              <a:t>   MySQL</a:t>
            </a:r>
            <a:r>
              <a:rPr lang="zh-CN" altLang="en-US" sz="2400"/>
              <a:t>数据库</a:t>
            </a:r>
            <a:endParaRPr lang="zh-CN" altLang="en-US" sz="2400"/>
          </a:p>
          <a:p>
            <a:pPr indent="0">
              <a:buFont typeface="Arial" panose="020B0604020202020204" pitchFamily="34" charset="0"/>
              <a:buNone/>
            </a:pP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支持历史记录查询与回顾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>
            <p:custDataLst>
              <p:tags r:id="rId1"/>
            </p:custDataLst>
          </p:nvPr>
        </p:nvSpPr>
        <p:spPr>
          <a:xfrm>
            <a:off x="1099820" y="373698"/>
            <a:ext cx="10386695" cy="4305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0" spc="0" baseline="0"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60000">
                      <a:srgbClr val="C00000"/>
                    </a:gs>
                  </a:gsLst>
                  <a:lin ang="5400000" scaled="1"/>
                  <a:tileRect/>
                </a:gradFill>
                <a:effectLst>
                  <a:outerShdw blurRad="50800" dist="50800" dir="2700000" algn="ctr" rotWithShape="0">
                    <a:srgbClr val="C00000">
                      <a:alpha val="12000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Medium" panose="00020600040101010101" pitchFamily="18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+mj-ea"/>
                <a:ea typeface="+mj-ea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+mj-ea"/>
                <a:ea typeface="+mj-ea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29000">
                      <a:srgbClr val="C0000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核心问答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29000">
                      <a:srgbClr val="C0000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展示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C000">
                      <a:lumMod val="60000"/>
                      <a:lumOff val="40000"/>
                    </a:srgbClr>
                  </a:gs>
                  <a:gs pos="29000">
                    <a:srgbClr val="C00000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5255"/>
            <a:ext cx="8080375" cy="42849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87715" y="2484120"/>
            <a:ext cx="40640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流式传输技术</a:t>
            </a:r>
            <a:endParaRPr lang="zh-CN" altLang="en-US" sz="2400"/>
          </a:p>
          <a:p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基于WebSocket连接</a:t>
            </a: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Markdown格式实时渲染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>
            <p:custDataLst>
              <p:tags r:id="rId1"/>
            </p:custDataLst>
          </p:nvPr>
        </p:nvSpPr>
        <p:spPr>
          <a:xfrm>
            <a:off x="1099820" y="373698"/>
            <a:ext cx="10386695" cy="4305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0" spc="0" baseline="0"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60000">
                      <a:srgbClr val="C00000"/>
                    </a:gs>
                  </a:gsLst>
                  <a:lin ang="5400000" scaled="1"/>
                  <a:tileRect/>
                </a:gradFill>
                <a:effectLst>
                  <a:outerShdw blurRad="50800" dist="50800" dir="2700000" algn="ctr" rotWithShape="0">
                    <a:srgbClr val="C00000">
                      <a:alpha val="12000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Medium" panose="00020600040101010101" pitchFamily="18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+mj-ea"/>
                <a:ea typeface="+mj-ea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+mj-ea"/>
                <a:ea typeface="+mj-ea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29000">
                      <a:srgbClr val="C0000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核心问答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29000">
                      <a:srgbClr val="C0000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展示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C000">
                      <a:lumMod val="60000"/>
                      <a:lumOff val="40000"/>
                    </a:srgbClr>
                  </a:gs>
                  <a:gs pos="29000">
                    <a:srgbClr val="C00000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5565"/>
            <a:ext cx="8187690" cy="43199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80400" y="2146935"/>
            <a:ext cx="406400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丰富的扩展功能</a:t>
            </a:r>
            <a:endParaRPr lang="zh-CN" altLang="en-US" sz="2400"/>
          </a:p>
          <a:p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知识图谱可视化按钮</a:t>
            </a: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相关题目推荐功能</a:t>
            </a: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视频参考与互联网资源链接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>
            <p:custDataLst>
              <p:tags r:id="rId1"/>
            </p:custDataLst>
          </p:nvPr>
        </p:nvSpPr>
        <p:spPr>
          <a:xfrm>
            <a:off x="1099820" y="373698"/>
            <a:ext cx="10386695" cy="4305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0" spc="0" baseline="0"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60000">
                      <a:srgbClr val="C00000"/>
                    </a:gs>
                  </a:gsLst>
                  <a:lin ang="5400000" scaled="1"/>
                  <a:tileRect/>
                </a:gradFill>
                <a:effectLst>
                  <a:outerShdw blurRad="50800" dist="50800" dir="2700000" algn="ctr" rotWithShape="0">
                    <a:srgbClr val="C00000">
                      <a:alpha val="12000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Medium" panose="00020600040101010101" pitchFamily="18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+mj-ea"/>
                <a:ea typeface="+mj-ea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+mj-ea"/>
                <a:ea typeface="+mj-ea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29000">
                      <a:srgbClr val="C0000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核心问答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29000">
                      <a:srgbClr val="C0000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展示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C000">
                      <a:lumMod val="60000"/>
                      <a:lumOff val="40000"/>
                    </a:srgbClr>
                  </a:gs>
                  <a:gs pos="29000">
                    <a:srgbClr val="C00000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0175"/>
            <a:ext cx="8147741" cy="432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80400" y="2146935"/>
            <a:ext cx="40640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知识图谱可视化展示</a:t>
            </a:r>
            <a:endParaRPr lang="zh-CN" altLang="en-US" sz="2400"/>
          </a:p>
          <a:p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问题相关节点直观呈现</a:t>
            </a: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知识结构清晰可见</a:t>
            </a: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回答内容可溯源验证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>
            <p:custDataLst>
              <p:tags r:id="rId1"/>
            </p:custDataLst>
          </p:nvPr>
        </p:nvSpPr>
        <p:spPr>
          <a:xfrm>
            <a:off x="1099820" y="373698"/>
            <a:ext cx="10386695" cy="4305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0" spc="0" baseline="0"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60000">
                      <a:srgbClr val="C00000"/>
                    </a:gs>
                  </a:gsLst>
                  <a:lin ang="5400000" scaled="1"/>
                  <a:tileRect/>
                </a:gradFill>
                <a:effectLst>
                  <a:outerShdw blurRad="50800" dist="50800" dir="2700000" algn="ctr" rotWithShape="0">
                    <a:srgbClr val="C00000">
                      <a:alpha val="12000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Medium" panose="00020600040101010101" pitchFamily="18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+mj-ea"/>
                <a:ea typeface="+mj-ea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+mj-ea"/>
                <a:ea typeface="+mj-ea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29000">
                      <a:srgbClr val="C0000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核心问答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29000">
                      <a:srgbClr val="C0000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展示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C000">
                      <a:lumMod val="60000"/>
                      <a:lumOff val="40000"/>
                    </a:srgbClr>
                  </a:gs>
                  <a:gs pos="29000">
                    <a:srgbClr val="C00000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235"/>
            <a:ext cx="8150541" cy="432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48650" y="2262505"/>
            <a:ext cx="40640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相关题目功能</a:t>
            </a:r>
            <a:endParaRPr lang="zh-CN" altLang="en-US" sz="2400"/>
          </a:p>
          <a:p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智能匹配相关练习题</a:t>
            </a: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一键下载</a:t>
            </a:r>
            <a:r>
              <a:rPr lang="en-US" altLang="zh-CN" sz="2400"/>
              <a:t>Word</a:t>
            </a:r>
            <a:r>
              <a:rPr lang="zh-CN" altLang="en-US" sz="2400"/>
              <a:t>文档</a:t>
            </a: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支持离线学习与复习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>
            <p:custDataLst>
              <p:tags r:id="rId1"/>
            </p:custDataLst>
          </p:nvPr>
        </p:nvSpPr>
        <p:spPr>
          <a:xfrm>
            <a:off x="1099820" y="373698"/>
            <a:ext cx="10386695" cy="4305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0" spc="0" baseline="0"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60000">
                      <a:srgbClr val="C00000"/>
                    </a:gs>
                  </a:gsLst>
                  <a:lin ang="5400000" scaled="1"/>
                  <a:tileRect/>
                </a:gradFill>
                <a:effectLst>
                  <a:outerShdw blurRad="50800" dist="50800" dir="2700000" algn="ctr" rotWithShape="0">
                    <a:srgbClr val="C00000">
                      <a:alpha val="12000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Medium" panose="00020600040101010101" pitchFamily="18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+mj-ea"/>
                <a:ea typeface="+mj-ea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+mj-ea"/>
                <a:ea typeface="+mj-ea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29000">
                      <a:srgbClr val="C0000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操作系统知识图谱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29000">
                      <a:srgbClr val="C0000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可视化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C000">
                      <a:lumMod val="60000"/>
                      <a:lumOff val="40000"/>
                    </a:srgbClr>
                  </a:gs>
                  <a:gs pos="29000">
                    <a:srgbClr val="C00000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6045"/>
            <a:ext cx="8138761" cy="432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77225" y="2459990"/>
            <a:ext cx="40640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操作系统知识图谱</a:t>
            </a:r>
            <a:endParaRPr lang="zh-CN" altLang="en-US" sz="2400"/>
          </a:p>
          <a:p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按章节与子章节分类浏览</a:t>
            </a: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全面把握学科知识体系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>
            <p:custDataLst>
              <p:tags r:id="rId1"/>
            </p:custDataLst>
          </p:nvPr>
        </p:nvSpPr>
        <p:spPr>
          <a:xfrm>
            <a:off x="1099820" y="373698"/>
            <a:ext cx="10386695" cy="4305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0" spc="0" baseline="0"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60000">
                      <a:srgbClr val="C00000"/>
                    </a:gs>
                  </a:gsLst>
                  <a:lin ang="5400000" scaled="1"/>
                  <a:tileRect/>
                </a:gradFill>
                <a:effectLst>
                  <a:outerShdw blurRad="50800" dist="50800" dir="2700000" algn="ctr" rotWithShape="0">
                    <a:srgbClr val="C00000">
                      <a:alpha val="12000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Medium" panose="00020600040101010101" pitchFamily="18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+mj-ea"/>
                <a:ea typeface="+mj-ea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+mj-ea"/>
                <a:ea typeface="+mj-ea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29000">
                      <a:srgbClr val="C0000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知识图谱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29000">
                      <a:srgbClr val="C0000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可视化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C000">
                      <a:lumMod val="60000"/>
                      <a:lumOff val="40000"/>
                    </a:srgbClr>
                  </a:gs>
                  <a:gs pos="29000">
                    <a:srgbClr val="C00000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8139744" cy="432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680" y="804545"/>
            <a:ext cx="2667635" cy="37966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r="886" b="55463"/>
          <a:stretch>
            <a:fillRect/>
          </a:stretch>
        </p:blipFill>
        <p:spPr>
          <a:xfrm>
            <a:off x="8599170" y="4749800"/>
            <a:ext cx="3463290" cy="2108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70940" y="5272405"/>
            <a:ext cx="47980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节点交互功能</a:t>
            </a:r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支持节点双击操作</a:t>
            </a: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查看知识点详细说明</a:t>
            </a: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深入了解具体内容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728980"/>
            <a:ext cx="12192000" cy="3810000"/>
            <a:chOff x="0" y="1148"/>
            <a:chExt cx="19200" cy="6000"/>
          </a:xfrm>
        </p:grpSpPr>
        <p:pic>
          <p:nvPicPr>
            <p:cNvPr id="4" name="图片 3" descr="图片包含 红色, 笔记本, 游戏机, 电脑&#10;&#10;描述已自动生成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07" r="28831" b="662"/>
            <a:stretch>
              <a:fillRect/>
            </a:stretch>
          </p:blipFill>
          <p:spPr>
            <a:xfrm>
              <a:off x="0" y="1736"/>
              <a:ext cx="19200" cy="5412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>
              <p:custDataLst>
                <p:tags r:id="rId3"/>
              </p:custDataLst>
            </p:nvPr>
          </p:nvSpPr>
          <p:spPr>
            <a:xfrm>
              <a:off x="14922" y="1148"/>
              <a:ext cx="293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i="1" dirty="0">
                  <a:solidFill>
                    <a:srgbClr val="C41010"/>
                  </a:solidFill>
                </a:rPr>
                <a:t>崇德博学 砺志尚实</a:t>
              </a:r>
              <a:endParaRPr lang="zh-CN" altLang="en-US" sz="1400" i="1" dirty="0">
                <a:solidFill>
                  <a:srgbClr val="C41010"/>
                </a:solidFill>
              </a:endParaRPr>
            </a:p>
          </p:txBody>
        </p:sp>
        <p:sp>
          <p:nvSpPr>
            <p:cNvPr id="6" name="任意多边形 5"/>
            <p:cNvSpPr/>
            <p:nvPr>
              <p:custDataLst>
                <p:tags r:id="rId4"/>
              </p:custDataLst>
            </p:nvPr>
          </p:nvSpPr>
          <p:spPr>
            <a:xfrm>
              <a:off x="14713" y="1631"/>
              <a:ext cx="4487" cy="113"/>
            </a:xfrm>
            <a:custGeom>
              <a:avLst/>
              <a:gdLst>
                <a:gd name="connsiteX0" fmla="*/ 250 w 4487"/>
                <a:gd name="connsiteY0" fmla="*/ 10 h 113"/>
                <a:gd name="connsiteX1" fmla="*/ 4487 w 4487"/>
                <a:gd name="connsiteY1" fmla="*/ 0 h 113"/>
                <a:gd name="connsiteX2" fmla="*/ 4487 w 4487"/>
                <a:gd name="connsiteY2" fmla="*/ 113 h 113"/>
                <a:gd name="connsiteX3" fmla="*/ 0 w 4487"/>
                <a:gd name="connsiteY3" fmla="*/ 113 h 113"/>
                <a:gd name="connsiteX4" fmla="*/ 250 w 4487"/>
                <a:gd name="connsiteY4" fmla="*/ 10 h 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7" h="113">
                  <a:moveTo>
                    <a:pt x="250" y="10"/>
                  </a:moveTo>
                  <a:lnTo>
                    <a:pt x="4487" y="0"/>
                  </a:lnTo>
                  <a:lnTo>
                    <a:pt x="4487" y="113"/>
                  </a:lnTo>
                  <a:lnTo>
                    <a:pt x="0" y="113"/>
                  </a:lnTo>
                  <a:lnTo>
                    <a:pt x="250" y="10"/>
                  </a:lnTo>
                  <a:close/>
                </a:path>
              </a:pathLst>
            </a:custGeom>
            <a:solidFill>
              <a:srgbClr val="C4101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: 圆角 10"/>
          <p:cNvSpPr/>
          <p:nvPr/>
        </p:nvSpPr>
        <p:spPr>
          <a:xfrm>
            <a:off x="1394230" y="1490787"/>
            <a:ext cx="1725504" cy="546008"/>
          </a:xfrm>
          <a:prstGeom prst="roundRect">
            <a:avLst>
              <a:gd name="adj" fmla="val 50000"/>
            </a:avLst>
          </a:prstGeom>
          <a:blipFill dpi="0" rotWithShape="1">
            <a:blip r:embed="rId5" cstate="print"/>
            <a:srcRect/>
            <a:stretch>
              <a:fillRect/>
            </a:stretch>
          </a:blipFill>
          <a:ln w="28575" cap="flat" cmpd="sng" algn="ctr">
            <a:solidFill>
              <a:srgbClr val="F3BC8D"/>
            </a:solidFill>
            <a:prstDash val="solid"/>
            <a:miter lim="800000"/>
          </a:ln>
          <a:effectLst>
            <a:outerShdw blurRad="254000" dist="38100" dir="2700000" algn="tl" rotWithShape="0">
              <a:schemeClr val="tx1">
                <a:lumMod val="75000"/>
                <a:lumOff val="25000"/>
                <a:alpha val="17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 flipH="1">
            <a:off x="1651688" y="1563736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400" spc="0">
                <a:gradFill flip="none" rotWithShape="1">
                  <a:gsLst>
                    <a:gs pos="95000">
                      <a:srgbClr val="FFA06A"/>
                    </a:gs>
                    <a:gs pos="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63500" dist="50800" dir="5400000" sx="101000" sy="101000" algn="t" rotWithShape="0">
                    <a:srgbClr val="740000">
                      <a:alpha val="30000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defRPr>
            </a:lvl1pPr>
          </a:lstStyle>
          <a:p>
            <a:pPr algn="l"/>
            <a:r>
              <a:rPr lang="zh-CN" altLang="en-US" sz="2000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2000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四部分</a:t>
            </a:r>
            <a:endParaRPr lang="zh-CN" altLang="en-US" sz="2000" dirty="0">
              <a:gradFill flip="none" rotWithShape="1">
                <a:gsLst>
                  <a:gs pos="95000">
                    <a:srgbClr val="FFA06A"/>
                  </a:gs>
                  <a:gs pos="13000">
                    <a:srgbClr val="FFF2D5"/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 flipH="1">
            <a:off x="1394460" y="2405380"/>
            <a:ext cx="1125791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8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未来计划与展望</a:t>
            </a:r>
            <a:endParaRPr lang="zh-CN" altLang="en-US" sz="8800" b="1" dirty="0">
              <a:gradFill flip="none" rotWithShape="1">
                <a:gsLst>
                  <a:gs pos="95000">
                    <a:srgbClr val="FFA06A"/>
                  </a:gs>
                  <a:gs pos="13000">
                    <a:srgbClr val="FFF2D5"/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</a:pPr>
            <a:endParaRPr lang="zh-CN" altLang="en-US" sz="8800" b="1" dirty="0">
              <a:effectLst>
                <a:outerShdw blurRad="50800" dist="38100" dir="2700000" sx="101000" sy="101000" algn="tl" rotWithShape="0">
                  <a:prstClr val="black">
                    <a:alpha val="1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699" name="文本占位符 2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1279525" y="4581652"/>
            <a:ext cx="9573895" cy="680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0">
            <a:noAutofit/>
          </a:bodyPr>
          <a:lstStyle/>
          <a:p>
            <a:pPr lvl="0" algn="just">
              <a:lnSpc>
                <a:spcPct val="150000"/>
              </a:lnSpc>
              <a:buClrTx/>
              <a:buSzTx/>
              <a:buFontTx/>
              <a:defRPr/>
            </a:pP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1099820" y="367665"/>
            <a:ext cx="2910840" cy="48387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zh-CN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0" spc="0" baseline="0"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60000">
                      <a:srgbClr val="C00000"/>
                    </a:gs>
                  </a:gsLst>
                  <a:lin ang="5400000" scaled="1"/>
                  <a:tileRect/>
                </a:gradFill>
                <a:effectLst>
                  <a:outerShdw blurRad="50800" dist="50800" dir="2700000" algn="ctr" rotWithShape="0">
                    <a:srgbClr val="C00000">
                      <a:alpha val="12000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Medium" panose="00020600040101010101" pitchFamily="18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+mj-ea"/>
                <a:ea typeface="+mj-ea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+mj-ea"/>
                <a:ea typeface="+mj-ea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29000">
                      <a:srgbClr val="C0000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研究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29000">
                      <a:srgbClr val="C0000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计划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C000">
                      <a:lumMod val="60000"/>
                      <a:lumOff val="40000"/>
                    </a:srgbClr>
                  </a:gs>
                  <a:gs pos="29000">
                    <a:srgbClr val="C00000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9F9F9">
                  <a:alpha val="100000"/>
                </a:srgbClr>
              </a:clrFrom>
              <a:clrTo>
                <a:srgbClr val="F9F9F9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8850" y="970280"/>
            <a:ext cx="10677525" cy="5567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>
            <p:custDataLst>
              <p:tags r:id="rId1"/>
            </p:custDataLst>
          </p:nvPr>
        </p:nvSpPr>
        <p:spPr>
          <a:xfrm>
            <a:off x="8730615" y="851535"/>
            <a:ext cx="3459480" cy="3221990"/>
          </a:xfrm>
          <a:prstGeom prst="rect">
            <a:avLst/>
          </a:prstGeom>
          <a:solidFill>
            <a:srgbClr val="9D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 descr="F:/A23-工作/DHU/DHU-资料图片/图片资料-网/src=http___5b0988e595225.cdn.sohucs.com_images_20171227_8c93e379bbc941a3bad7731c1db384fa.jpeg&amp;refer=http___5b0988e595225.cdn.sohucs.jpgsrc=http___5b0988e595225.cdn.sohucs.com_images_20171227_8c93e379bbc941a3bad7731c1db384fa.jpeg&amp;refer=http___5b0988e595225.cdn.sohucs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/>
          <a:srcRect l="23749" t="426" r="3150" b="737"/>
          <a:stretch>
            <a:fillRect/>
          </a:stretch>
        </p:blipFill>
        <p:spPr>
          <a:xfrm>
            <a:off x="7469505" y="2287270"/>
            <a:ext cx="4258945" cy="384683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1099820" y="367665"/>
            <a:ext cx="2910840" cy="48387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zh-CN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0" spc="0" baseline="0"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60000">
                      <a:srgbClr val="C00000"/>
                    </a:gs>
                  </a:gsLst>
                  <a:lin ang="5400000" scaled="1"/>
                  <a:tileRect/>
                </a:gradFill>
                <a:effectLst>
                  <a:outerShdw blurRad="50800" dist="50800" dir="2700000" algn="ctr" rotWithShape="0">
                    <a:srgbClr val="C00000">
                      <a:alpha val="12000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Medium" panose="00020600040101010101" pitchFamily="18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+mj-ea"/>
                <a:ea typeface="+mj-ea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+mj-ea"/>
                <a:ea typeface="+mj-ea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29000">
                      <a:srgbClr val="C0000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目录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C000">
                      <a:lumMod val="60000"/>
                      <a:lumOff val="40000"/>
                    </a:srgbClr>
                  </a:gs>
                  <a:gs pos="29000">
                    <a:srgbClr val="C00000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3" name="矩形: 圆角 10"/>
          <p:cNvSpPr/>
          <p:nvPr>
            <p:custDataLst>
              <p:tags r:id="rId5"/>
            </p:custDataLst>
          </p:nvPr>
        </p:nvSpPr>
        <p:spPr>
          <a:xfrm>
            <a:off x="807720" y="2289175"/>
            <a:ext cx="6178550" cy="521970"/>
          </a:xfrm>
          <a:prstGeom prst="roundRect">
            <a:avLst>
              <a:gd name="adj" fmla="val 7806"/>
            </a:avLst>
          </a:prstGeom>
          <a:blipFill dpi="0" rotWithShape="1">
            <a:blip r:embed="rId6" cstate="print"/>
            <a:srcRect/>
            <a:stretch>
              <a:fillRect/>
            </a:stretch>
          </a:blipFill>
          <a:ln w="28575" cap="flat" cmpd="sng" algn="ctr">
            <a:solidFill>
              <a:srgbClr val="F3BC8D"/>
            </a:solidFill>
            <a:prstDash val="solid"/>
            <a:miter lim="800000"/>
          </a:ln>
          <a:effectLst>
            <a:outerShdw blurRad="254000" dist="38100" dir="2700000" algn="tl" rotWithShape="0">
              <a:prstClr val="black">
                <a:alpha val="17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2" name="矩形: 圆角 10"/>
          <p:cNvSpPr/>
          <p:nvPr>
            <p:custDataLst>
              <p:tags r:id="rId7"/>
            </p:custDataLst>
          </p:nvPr>
        </p:nvSpPr>
        <p:spPr>
          <a:xfrm>
            <a:off x="807720" y="3114675"/>
            <a:ext cx="6178550" cy="521970"/>
          </a:xfrm>
          <a:prstGeom prst="roundRect">
            <a:avLst>
              <a:gd name="adj" fmla="val 7806"/>
            </a:avLst>
          </a:prstGeom>
          <a:blipFill dpi="0" rotWithShape="1">
            <a:blip r:embed="rId6" cstate="print"/>
            <a:srcRect/>
            <a:stretch>
              <a:fillRect/>
            </a:stretch>
          </a:blipFill>
          <a:ln w="28575" cap="flat" cmpd="sng" algn="ctr">
            <a:solidFill>
              <a:srgbClr val="F3BC8D"/>
            </a:solidFill>
            <a:prstDash val="solid"/>
            <a:miter lim="800000"/>
          </a:ln>
          <a:effectLst>
            <a:outerShdw blurRad="254000" dist="38100" dir="2700000" algn="tl" rotWithShape="0">
              <a:prstClr val="black">
                <a:alpha val="17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8" name="矩形: 圆角 10"/>
          <p:cNvSpPr/>
          <p:nvPr>
            <p:custDataLst>
              <p:tags r:id="rId8"/>
            </p:custDataLst>
          </p:nvPr>
        </p:nvSpPr>
        <p:spPr>
          <a:xfrm>
            <a:off x="807720" y="3940175"/>
            <a:ext cx="6178550" cy="521970"/>
          </a:xfrm>
          <a:prstGeom prst="roundRect">
            <a:avLst>
              <a:gd name="adj" fmla="val 7806"/>
            </a:avLst>
          </a:prstGeom>
          <a:blipFill dpi="0" rotWithShape="1">
            <a:blip r:embed="rId6" cstate="print"/>
            <a:srcRect/>
            <a:stretch>
              <a:fillRect/>
            </a:stretch>
          </a:blipFill>
          <a:ln w="28575" cap="flat" cmpd="sng" algn="ctr">
            <a:solidFill>
              <a:srgbClr val="F3BC8D"/>
            </a:solidFill>
            <a:prstDash val="solid"/>
            <a:miter lim="800000"/>
          </a:ln>
          <a:effectLst>
            <a:outerShdw blurRad="254000" dist="38100" dir="2700000" algn="tl" rotWithShape="0">
              <a:prstClr val="black">
                <a:alpha val="17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54" name="矩形: 圆角 10"/>
          <p:cNvSpPr/>
          <p:nvPr>
            <p:custDataLst>
              <p:tags r:id="rId9"/>
            </p:custDataLst>
          </p:nvPr>
        </p:nvSpPr>
        <p:spPr>
          <a:xfrm>
            <a:off x="807720" y="4765675"/>
            <a:ext cx="6178550" cy="521970"/>
          </a:xfrm>
          <a:prstGeom prst="roundRect">
            <a:avLst>
              <a:gd name="adj" fmla="val 7806"/>
            </a:avLst>
          </a:prstGeom>
          <a:blipFill dpi="0" rotWithShape="1">
            <a:blip r:embed="rId6" cstate="print"/>
            <a:srcRect/>
            <a:stretch>
              <a:fillRect/>
            </a:stretch>
          </a:blipFill>
          <a:ln w="28575" cap="flat" cmpd="sng" algn="ctr">
            <a:solidFill>
              <a:srgbClr val="F3BC8D"/>
            </a:solidFill>
            <a:prstDash val="solid"/>
            <a:miter lim="800000"/>
          </a:ln>
          <a:effectLst>
            <a:outerShdw blurRad="254000" dist="38100" dir="2700000" algn="tl" rotWithShape="0">
              <a:prstClr val="black">
                <a:alpha val="17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61" name="文本框 60"/>
          <p:cNvSpPr txBox="1"/>
          <p:nvPr>
            <p:custDataLst>
              <p:tags r:id="rId10"/>
            </p:custDataLst>
          </p:nvPr>
        </p:nvSpPr>
        <p:spPr>
          <a:xfrm flipH="1">
            <a:off x="2503170" y="2364613"/>
            <a:ext cx="42519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spc="0">
                <a:gradFill flip="none" rotWithShape="1">
                  <a:gsLst>
                    <a:gs pos="95000">
                      <a:srgbClr val="FFA06A"/>
                    </a:gs>
                    <a:gs pos="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63500" dist="50800" dir="5400000" sx="101000" sy="101000" algn="t" rotWithShape="0">
                    <a:srgbClr val="740000">
                      <a:alpha val="30000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defRPr>
            </a:lvl1pPr>
          </a:lstStyle>
          <a:p>
            <a:pPr algn="l"/>
            <a:r>
              <a:rPr lang="zh-CN" altLang="en-US" sz="1600" b="1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课题背景与</a:t>
            </a:r>
            <a:r>
              <a:rPr lang="zh-CN" altLang="en-US" sz="1600" b="1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意义</a:t>
            </a:r>
            <a:endParaRPr lang="zh-CN" altLang="en-US" sz="1600" b="1" dirty="0">
              <a:gradFill flip="none" rotWithShape="1">
                <a:gsLst>
                  <a:gs pos="95000">
                    <a:srgbClr val="FFA06A"/>
                  </a:gs>
                  <a:gs pos="13000">
                    <a:srgbClr val="FFF2D5"/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>
            <p:custDataLst>
              <p:tags r:id="rId11"/>
            </p:custDataLst>
          </p:nvPr>
        </p:nvSpPr>
        <p:spPr>
          <a:xfrm flipH="1">
            <a:off x="2503170" y="3191383"/>
            <a:ext cx="42525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spc="0">
                <a:gradFill flip="none" rotWithShape="1">
                  <a:gsLst>
                    <a:gs pos="95000">
                      <a:srgbClr val="FFA06A"/>
                    </a:gs>
                    <a:gs pos="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63500" dist="50800" dir="5400000" sx="101000" sy="101000" algn="t" rotWithShape="0">
                    <a:srgbClr val="740000">
                      <a:alpha val="30000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defRPr>
            </a:lvl1pPr>
          </a:lstStyle>
          <a:p>
            <a:pPr algn="l"/>
            <a:r>
              <a:rPr lang="zh-CN" altLang="en-US" sz="1600" b="1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具体工作与技术</a:t>
            </a:r>
            <a:r>
              <a:rPr lang="zh-CN" altLang="en-US" sz="1600" b="1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1600" b="1" dirty="0">
              <a:gradFill flip="none" rotWithShape="1">
                <a:gsLst>
                  <a:gs pos="95000">
                    <a:srgbClr val="FFA06A"/>
                  </a:gs>
                  <a:gs pos="13000">
                    <a:srgbClr val="FFF2D5"/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>
            <p:custDataLst>
              <p:tags r:id="rId12"/>
            </p:custDataLst>
          </p:nvPr>
        </p:nvSpPr>
        <p:spPr>
          <a:xfrm flipH="1">
            <a:off x="2503170" y="4018153"/>
            <a:ext cx="4253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spc="0">
                <a:gradFill flip="none" rotWithShape="1">
                  <a:gsLst>
                    <a:gs pos="95000">
                      <a:srgbClr val="FFA06A"/>
                    </a:gs>
                    <a:gs pos="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63500" dist="50800" dir="5400000" sx="101000" sy="101000" algn="t" rotWithShape="0">
                    <a:srgbClr val="740000">
                      <a:alpha val="30000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defRPr>
            </a:lvl1pPr>
          </a:lstStyle>
          <a:p>
            <a:pPr algn="l"/>
            <a:r>
              <a:rPr lang="zh-CN" altLang="en-US" sz="1600" b="1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  <a:r>
              <a:rPr lang="zh-CN" altLang="en-US" sz="1600" b="1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600" b="1" dirty="0">
              <a:gradFill flip="none" rotWithShape="1">
                <a:gsLst>
                  <a:gs pos="95000">
                    <a:srgbClr val="FFA06A"/>
                  </a:gs>
                  <a:gs pos="13000">
                    <a:srgbClr val="FFF2D5"/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>
            <p:custDataLst>
              <p:tags r:id="rId13"/>
            </p:custDataLst>
          </p:nvPr>
        </p:nvSpPr>
        <p:spPr>
          <a:xfrm flipH="1">
            <a:off x="2504440" y="4844923"/>
            <a:ext cx="4253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spc="0">
                <a:gradFill flip="none" rotWithShape="1">
                  <a:gsLst>
                    <a:gs pos="95000">
                      <a:srgbClr val="FFA06A"/>
                    </a:gs>
                    <a:gs pos="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63500" dist="50800" dir="5400000" sx="101000" sy="101000" algn="t" rotWithShape="0">
                    <a:srgbClr val="740000">
                      <a:alpha val="30000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defRPr>
            </a:lvl1pPr>
          </a:lstStyle>
          <a:p>
            <a:pPr algn="l"/>
            <a:r>
              <a:rPr lang="zh-CN" altLang="en-US" sz="1600" b="1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未来计划与</a:t>
            </a:r>
            <a:r>
              <a:rPr lang="zh-CN" altLang="en-US" sz="1600" b="1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展望</a:t>
            </a:r>
            <a:endParaRPr lang="zh-CN" altLang="en-US" sz="1600" b="1" dirty="0">
              <a:gradFill flip="none" rotWithShape="1">
                <a:gsLst>
                  <a:gs pos="95000">
                    <a:srgbClr val="FFA06A"/>
                  </a:gs>
                  <a:gs pos="13000">
                    <a:srgbClr val="FFF2D5"/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73" name="组合 72"/>
          <p:cNvGrpSpPr/>
          <p:nvPr>
            <p:custDataLst>
              <p:tags r:id="rId14"/>
            </p:custDataLst>
          </p:nvPr>
        </p:nvGrpSpPr>
        <p:grpSpPr>
          <a:xfrm>
            <a:off x="1099820" y="2216785"/>
            <a:ext cx="1236980" cy="400050"/>
            <a:chOff x="1560" y="2136"/>
            <a:chExt cx="1948" cy="630"/>
          </a:xfrm>
        </p:grpSpPr>
        <p:sp>
          <p:nvSpPr>
            <p:cNvPr id="20" name="矩形: 圆角 10"/>
            <p:cNvSpPr/>
            <p:nvPr>
              <p:custDataLst>
                <p:tags r:id="rId15"/>
              </p:custDataLst>
            </p:nvPr>
          </p:nvSpPr>
          <p:spPr>
            <a:xfrm>
              <a:off x="1560" y="2136"/>
              <a:ext cx="1948" cy="63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13000">
                  <a:srgbClr val="FFF2D5"/>
                </a:gs>
                <a:gs pos="95000">
                  <a:srgbClr val="FFA06A"/>
                </a:gs>
              </a:gsLst>
              <a:lin ang="5400000" scaled="1"/>
            </a:gradFill>
            <a:ln w="28575" cap="flat" cmpd="sng" algn="ctr">
              <a:noFill/>
              <a:prstDash val="solid"/>
              <a:miter lim="800000"/>
            </a:ln>
            <a:effectLst>
              <a:outerShdw blurRad="254000" dist="38100" dir="2700000" algn="tl" rotWithShape="0">
                <a:schemeClr val="tx1">
                  <a:lumMod val="75000"/>
                  <a:lumOff val="25000"/>
                  <a:alpha val="17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思源黑体 CN Normal" panose="020B0400000000000000" pitchFamily="34" charset="-122"/>
                </a:rPr>
                <a:t>    </a:t>
              </a:r>
              <a:endParaRPr kumimoji="0" lang="en-US" altLang="zh-CN" sz="18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6"/>
              </p:custDataLst>
            </p:nvPr>
          </p:nvSpPr>
          <p:spPr>
            <a:xfrm flipH="1">
              <a:off x="1830" y="2199"/>
              <a:ext cx="140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4400" spc="0">
                  <a:gradFill flip="none" rotWithShape="1">
                    <a:gsLst>
                      <a:gs pos="95000">
                        <a:srgbClr val="FFA06A"/>
                      </a:gs>
                      <a:gs pos="0">
                        <a:srgbClr val="FFF2D5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effectLst>
                    <a:outerShdw blurRad="63500" dist="50800" dir="5400000" sx="101000" sy="101000" algn="t" rotWithShape="0">
                      <a:srgbClr val="740000">
                        <a:alpha val="30000"/>
                      </a:srgbClr>
                    </a:outerShdw>
                  </a:effectLst>
                  <a:latin typeface="思源黑体 CN Heavy" panose="020B0A00000000000000" charset="-122"/>
                  <a:ea typeface="思源黑体 CN Heavy" panose="020B0A00000000000000" charset="-122"/>
                </a:defRPr>
              </a:lvl1pPr>
            </a:lstStyle>
            <a:p>
              <a:pPr algn="l"/>
              <a:r>
                <a:rPr lang="zh-CN" altLang="en-US" sz="1400" dirty="0">
                  <a:solidFill>
                    <a:srgbClr val="9D1D22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第一部分</a:t>
              </a:r>
              <a:endParaRPr lang="zh-CN" altLang="en-US" sz="1400" dirty="0">
                <a:solidFill>
                  <a:srgbClr val="9D1D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8" name="组合 97"/>
          <p:cNvGrpSpPr/>
          <p:nvPr>
            <p:custDataLst>
              <p:tags r:id="rId17"/>
            </p:custDataLst>
          </p:nvPr>
        </p:nvGrpSpPr>
        <p:grpSpPr>
          <a:xfrm>
            <a:off x="1099820" y="3044190"/>
            <a:ext cx="1236980" cy="400050"/>
            <a:chOff x="1560" y="2136"/>
            <a:chExt cx="1948" cy="630"/>
          </a:xfrm>
        </p:grpSpPr>
        <p:sp>
          <p:nvSpPr>
            <p:cNvPr id="99" name="矩形: 圆角 10"/>
            <p:cNvSpPr/>
            <p:nvPr>
              <p:custDataLst>
                <p:tags r:id="rId18"/>
              </p:custDataLst>
            </p:nvPr>
          </p:nvSpPr>
          <p:spPr>
            <a:xfrm>
              <a:off x="1560" y="2136"/>
              <a:ext cx="1948" cy="63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13000">
                  <a:srgbClr val="FFF2D5"/>
                </a:gs>
                <a:gs pos="95000">
                  <a:srgbClr val="FFA06A"/>
                </a:gs>
              </a:gsLst>
              <a:lin ang="5400000" scaled="1"/>
            </a:gradFill>
            <a:ln w="28575" cap="flat" cmpd="sng" algn="ctr">
              <a:noFill/>
              <a:prstDash val="solid"/>
              <a:miter lim="800000"/>
            </a:ln>
            <a:effectLst>
              <a:outerShdw blurRad="254000" dist="38100" dir="2700000" algn="tl" rotWithShape="0">
                <a:schemeClr val="tx1">
                  <a:lumMod val="75000"/>
                  <a:lumOff val="25000"/>
                  <a:alpha val="17000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en-US" altLang="zh-CN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19"/>
              </p:custDataLst>
            </p:nvPr>
          </p:nvSpPr>
          <p:spPr>
            <a:xfrm flipH="1">
              <a:off x="1830" y="2199"/>
              <a:ext cx="1422" cy="48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zh-CN"/>
              </a:defPPr>
              <a:lvl1pPr algn="ctr">
                <a:defRPr sz="4400" spc="0">
                  <a:gradFill flip="none" rotWithShape="1">
                    <a:gsLst>
                      <a:gs pos="95000">
                        <a:srgbClr val="FFA06A"/>
                      </a:gs>
                      <a:gs pos="0">
                        <a:srgbClr val="FFF2D5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effectLst>
                    <a:outerShdw blurRad="63500" dist="50800" dir="5400000" sx="101000" sy="101000" algn="t" rotWithShape="0">
                      <a:srgbClr val="740000">
                        <a:alpha val="30000"/>
                      </a:srgbClr>
                    </a:outerShdw>
                  </a:effectLst>
                  <a:latin typeface="思源黑体 CN Heavy" panose="020B0A00000000000000" charset="-122"/>
                  <a:ea typeface="思源黑体 CN Heavy" panose="020B0A00000000000000" charset="-122"/>
                </a:defRPr>
              </a:lvl1pPr>
            </a:lstStyle>
            <a:p>
              <a:pPr lvl="0" algn="l">
                <a:buClrTx/>
                <a:buSzTx/>
                <a:buFontTx/>
              </a:pPr>
              <a:r>
                <a:rPr lang="zh-CN" altLang="en-US" sz="1400" dirty="0">
                  <a:solidFill>
                    <a:srgbClr val="9D1D22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第二部分</a:t>
              </a:r>
              <a:endParaRPr lang="zh-CN" altLang="en-US" sz="1400" dirty="0">
                <a:solidFill>
                  <a:srgbClr val="9D1D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01" name="组合 100"/>
          <p:cNvGrpSpPr/>
          <p:nvPr>
            <p:custDataLst>
              <p:tags r:id="rId20"/>
            </p:custDataLst>
          </p:nvPr>
        </p:nvGrpSpPr>
        <p:grpSpPr>
          <a:xfrm>
            <a:off x="1099820" y="3871595"/>
            <a:ext cx="1236980" cy="400050"/>
            <a:chOff x="1560" y="2136"/>
            <a:chExt cx="1948" cy="630"/>
          </a:xfrm>
        </p:grpSpPr>
        <p:sp>
          <p:nvSpPr>
            <p:cNvPr id="102" name="矩形: 圆角 10"/>
            <p:cNvSpPr/>
            <p:nvPr>
              <p:custDataLst>
                <p:tags r:id="rId21"/>
              </p:custDataLst>
            </p:nvPr>
          </p:nvSpPr>
          <p:spPr>
            <a:xfrm>
              <a:off x="1560" y="2136"/>
              <a:ext cx="1948" cy="63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13000">
                  <a:srgbClr val="FFF2D5"/>
                </a:gs>
                <a:gs pos="95000">
                  <a:srgbClr val="FFA06A"/>
                </a:gs>
              </a:gsLst>
              <a:lin ang="5400000" scaled="1"/>
            </a:gradFill>
            <a:ln w="28575" cap="flat" cmpd="sng" algn="ctr">
              <a:noFill/>
              <a:prstDash val="solid"/>
              <a:miter lim="800000"/>
            </a:ln>
            <a:effectLst>
              <a:outerShdw blurRad="254000" dist="38100" dir="2700000" algn="tl" rotWithShape="0">
                <a:schemeClr val="tx1">
                  <a:lumMod val="75000"/>
                  <a:lumOff val="25000"/>
                  <a:alpha val="17000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en-US" altLang="zh-CN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22"/>
              </p:custDataLst>
            </p:nvPr>
          </p:nvSpPr>
          <p:spPr>
            <a:xfrm flipH="1">
              <a:off x="1830" y="2199"/>
              <a:ext cx="1422" cy="48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zh-CN"/>
              </a:defPPr>
              <a:lvl1pPr algn="ctr">
                <a:defRPr sz="4400" spc="0">
                  <a:gradFill flip="none" rotWithShape="1">
                    <a:gsLst>
                      <a:gs pos="95000">
                        <a:srgbClr val="FFA06A"/>
                      </a:gs>
                      <a:gs pos="0">
                        <a:srgbClr val="FFF2D5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effectLst>
                    <a:outerShdw blurRad="63500" dist="50800" dir="5400000" sx="101000" sy="101000" algn="t" rotWithShape="0">
                      <a:srgbClr val="740000">
                        <a:alpha val="30000"/>
                      </a:srgbClr>
                    </a:outerShdw>
                  </a:effectLst>
                  <a:latin typeface="思源黑体 CN Heavy" panose="020B0A00000000000000" charset="-122"/>
                  <a:ea typeface="思源黑体 CN Heavy" panose="020B0A00000000000000" charset="-122"/>
                </a:defRPr>
              </a:lvl1pPr>
            </a:lstStyle>
            <a:p>
              <a:pPr lvl="0" algn="l">
                <a:buClrTx/>
                <a:buSzTx/>
                <a:buFontTx/>
              </a:pPr>
              <a:r>
                <a:rPr lang="zh-CN" altLang="en-US" sz="1400" dirty="0">
                  <a:solidFill>
                    <a:srgbClr val="9D1D22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第三部分</a:t>
              </a:r>
              <a:endParaRPr lang="zh-CN" altLang="en-US" sz="1400" dirty="0">
                <a:solidFill>
                  <a:srgbClr val="9D1D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04" name="组合 103"/>
          <p:cNvGrpSpPr/>
          <p:nvPr>
            <p:custDataLst>
              <p:tags r:id="rId23"/>
            </p:custDataLst>
          </p:nvPr>
        </p:nvGrpSpPr>
        <p:grpSpPr>
          <a:xfrm>
            <a:off x="1099820" y="4699000"/>
            <a:ext cx="1236980" cy="400050"/>
            <a:chOff x="1560" y="2136"/>
            <a:chExt cx="1948" cy="630"/>
          </a:xfrm>
        </p:grpSpPr>
        <p:sp>
          <p:nvSpPr>
            <p:cNvPr id="105" name="矩形: 圆角 10"/>
            <p:cNvSpPr/>
            <p:nvPr>
              <p:custDataLst>
                <p:tags r:id="rId24"/>
              </p:custDataLst>
            </p:nvPr>
          </p:nvSpPr>
          <p:spPr>
            <a:xfrm>
              <a:off x="1560" y="2136"/>
              <a:ext cx="1948" cy="63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13000">
                  <a:srgbClr val="FFF2D5"/>
                </a:gs>
                <a:gs pos="95000">
                  <a:srgbClr val="FFA06A"/>
                </a:gs>
              </a:gsLst>
              <a:lin ang="5400000" scaled="1"/>
            </a:gradFill>
            <a:ln w="28575" cap="flat" cmpd="sng" algn="ctr">
              <a:noFill/>
              <a:prstDash val="solid"/>
              <a:miter lim="800000"/>
            </a:ln>
            <a:effectLst>
              <a:outerShdw blurRad="254000" dist="38100" dir="2700000" algn="tl" rotWithShape="0">
                <a:schemeClr val="tx1">
                  <a:lumMod val="75000"/>
                  <a:lumOff val="25000"/>
                  <a:alpha val="17000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en-US" altLang="zh-CN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25"/>
              </p:custDataLst>
            </p:nvPr>
          </p:nvSpPr>
          <p:spPr>
            <a:xfrm flipH="1">
              <a:off x="1830" y="2199"/>
              <a:ext cx="1422" cy="48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zh-CN"/>
              </a:defPPr>
              <a:lvl1pPr algn="ctr">
                <a:defRPr sz="4400" spc="0">
                  <a:gradFill flip="none" rotWithShape="1">
                    <a:gsLst>
                      <a:gs pos="95000">
                        <a:srgbClr val="FFA06A"/>
                      </a:gs>
                      <a:gs pos="0">
                        <a:srgbClr val="FFF2D5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effectLst>
                    <a:outerShdw blurRad="63500" dist="50800" dir="5400000" sx="101000" sy="101000" algn="t" rotWithShape="0">
                      <a:srgbClr val="740000">
                        <a:alpha val="30000"/>
                      </a:srgbClr>
                    </a:outerShdw>
                  </a:effectLst>
                  <a:latin typeface="思源黑体 CN Heavy" panose="020B0A00000000000000" charset="-122"/>
                  <a:ea typeface="思源黑体 CN Heavy" panose="020B0A00000000000000" charset="-122"/>
                </a:defRPr>
              </a:lvl1pPr>
            </a:lstStyle>
            <a:p>
              <a:pPr lvl="0" algn="l">
                <a:buClrTx/>
                <a:buSzTx/>
                <a:buFontTx/>
              </a:pPr>
              <a:r>
                <a:rPr lang="zh-CN" altLang="en-US" sz="1400" dirty="0">
                  <a:solidFill>
                    <a:srgbClr val="9D1D22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第四部分</a:t>
              </a:r>
              <a:endParaRPr lang="zh-CN" altLang="en-US" sz="1400" dirty="0">
                <a:solidFill>
                  <a:srgbClr val="9D1D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abc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6005" y="1089660"/>
            <a:ext cx="5960110" cy="3547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 flipH="1">
            <a:off x="4028440" y="2041642"/>
            <a:ext cx="4135120" cy="2086725"/>
          </a:xfrm>
          <a:prstGeom prst="rect">
            <a:avLst/>
          </a:prstGeom>
          <a:noFill/>
        </p:spPr>
        <p:txBody>
          <a:bodyPr wrap="square" anchor="ctr" anchorCtr="0">
            <a:spAutoFit/>
            <a:scene3d>
              <a:camera prst="orthographicFront"/>
              <a:lightRig rig="contrasting" dir="t">
                <a:rot lat="0" lon="0" rev="21594000"/>
              </a:lightRig>
            </a:scene3d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8000" i="1">
                <a:ln w="9525">
                  <a:noFill/>
                </a:ln>
                <a:gradFill flip="none" rotWithShape="1">
                  <a:gsLst>
                    <a:gs pos="90000">
                      <a:srgbClr val="FFAB2F"/>
                    </a:gs>
                    <a:gs pos="52000">
                      <a:srgbClr val="FFE4BB"/>
                    </a:gs>
                  </a:gsLst>
                  <a:lin ang="5400000" scaled="1"/>
                  <a:tileRect/>
                </a:gradFill>
                <a:effectLst>
                  <a:outerShdw blurRad="50800" dist="76200" dir="5400000" algn="t" rotWithShape="0">
                    <a:srgbClr val="800000"/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i="0" u="none" strike="noStrike" kern="0" cap="none" spc="0" normalizeH="0" baseline="0" noProof="0" dirty="0">
                <a:ln w="9525">
                  <a:noFill/>
                </a:ln>
                <a:gradFill flip="none" rotWithShape="1">
                  <a:gsLst>
                    <a:gs pos="82000">
                      <a:srgbClr val="FFF5EC"/>
                    </a:gs>
                    <a:gs pos="52000">
                      <a:schemeClr val="accent2">
                        <a:lumMod val="40000"/>
                        <a:lumOff val="60000"/>
                      </a:schemeClr>
                    </a:gs>
                    <a:gs pos="30000">
                      <a:schemeClr val="accent2">
                        <a:lumMod val="60000"/>
                        <a:lumOff val="40000"/>
                      </a:schemeClr>
                    </a:gs>
                    <a:gs pos="0">
                      <a:srgbClr val="FFC75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汇报结束</a:t>
            </a:r>
            <a:endParaRPr kumimoji="0" lang="zh-CN" altLang="en-US" sz="5400" i="0" u="none" strike="noStrike" kern="0" cap="none" spc="0" normalizeH="0" baseline="0" noProof="0" dirty="0">
              <a:ln w="9525">
                <a:noFill/>
              </a:ln>
              <a:gradFill flip="none" rotWithShape="1">
                <a:gsLst>
                  <a:gs pos="82000">
                    <a:srgbClr val="FFF5EC"/>
                  </a:gs>
                  <a:gs pos="52000">
                    <a:schemeClr val="accent2">
                      <a:lumMod val="40000"/>
                      <a:lumOff val="60000"/>
                    </a:schemeClr>
                  </a:gs>
                  <a:gs pos="30000">
                    <a:schemeClr val="accent2">
                      <a:lumMod val="60000"/>
                      <a:lumOff val="40000"/>
                    </a:schemeClr>
                  </a:gs>
                  <a:gs pos="0">
                    <a:srgbClr val="FFC751"/>
                  </a:gs>
                </a:gsLst>
                <a:lin ang="27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0" cap="none" spc="0" normalizeH="0" baseline="0" noProof="0" dirty="0">
                <a:ln w="9525">
                  <a:noFill/>
                </a:ln>
                <a:gradFill flip="none" rotWithShape="1">
                  <a:gsLst>
                    <a:gs pos="82000">
                      <a:srgbClr val="FFF5EC"/>
                    </a:gs>
                    <a:gs pos="52000">
                      <a:schemeClr val="accent2">
                        <a:lumMod val="40000"/>
                        <a:lumOff val="60000"/>
                      </a:schemeClr>
                    </a:gs>
                    <a:gs pos="30000">
                      <a:schemeClr val="accent2">
                        <a:lumMod val="60000"/>
                        <a:lumOff val="40000"/>
                      </a:schemeClr>
                    </a:gs>
                    <a:gs pos="0">
                      <a:srgbClr val="FFC75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r>
              <a:rPr kumimoji="0" lang="en-US" altLang="zh-CN" sz="5400" b="1" i="0" u="none" strike="noStrike" kern="0" cap="none" spc="0" normalizeH="0" baseline="0" noProof="0" dirty="0">
                <a:ln w="9525">
                  <a:noFill/>
                </a:ln>
                <a:gradFill flip="none" rotWithShape="1">
                  <a:gsLst>
                    <a:gs pos="82000">
                      <a:srgbClr val="FFF5EC"/>
                    </a:gs>
                    <a:gs pos="52000">
                      <a:schemeClr val="accent2">
                        <a:lumMod val="40000"/>
                        <a:lumOff val="60000"/>
                      </a:schemeClr>
                    </a:gs>
                    <a:gs pos="30000">
                      <a:schemeClr val="accent2">
                        <a:lumMod val="60000"/>
                        <a:lumOff val="40000"/>
                      </a:schemeClr>
                    </a:gs>
                    <a:gs pos="0">
                      <a:srgbClr val="FFC75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5400" b="1" i="0" u="none" strike="noStrike" kern="0" cap="none" spc="0" normalizeH="0" baseline="0" noProof="0" dirty="0">
                <a:ln w="9525">
                  <a:noFill/>
                </a:ln>
                <a:gradFill flip="none" rotWithShape="1">
                  <a:gsLst>
                    <a:gs pos="82000">
                      <a:srgbClr val="FFF5EC"/>
                    </a:gs>
                    <a:gs pos="52000">
                      <a:schemeClr val="accent2">
                        <a:lumMod val="40000"/>
                        <a:lumOff val="60000"/>
                      </a:schemeClr>
                    </a:gs>
                    <a:gs pos="30000">
                      <a:schemeClr val="accent2">
                        <a:lumMod val="60000"/>
                        <a:lumOff val="40000"/>
                      </a:schemeClr>
                    </a:gs>
                    <a:gs pos="0">
                      <a:srgbClr val="FFC75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kumimoji="0" lang="zh-CN" altLang="en-US" sz="5400" b="1" i="0" u="none" strike="noStrike" kern="0" cap="none" spc="0" normalizeH="0" baseline="0" noProof="0" dirty="0">
              <a:ln w="9525">
                <a:noFill/>
              </a:ln>
              <a:gradFill flip="none" rotWithShape="1">
                <a:gsLst>
                  <a:gs pos="82000">
                    <a:srgbClr val="FFF5EC"/>
                  </a:gs>
                  <a:gs pos="52000">
                    <a:schemeClr val="accent2">
                      <a:lumMod val="40000"/>
                      <a:lumOff val="60000"/>
                    </a:schemeClr>
                  </a:gs>
                  <a:gs pos="30000">
                    <a:schemeClr val="accent2">
                      <a:lumMod val="60000"/>
                      <a:lumOff val="40000"/>
                    </a:schemeClr>
                  </a:gs>
                  <a:gs pos="0">
                    <a:srgbClr val="FFC751"/>
                  </a:gs>
                </a:gsLst>
                <a:lin ang="27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546839" y="3089066"/>
            <a:ext cx="7098323" cy="0"/>
          </a:xfrm>
          <a:prstGeom prst="line">
            <a:avLst/>
          </a:prstGeom>
          <a:ln w="19050">
            <a:gradFill flip="none" rotWithShape="1">
              <a:gsLst>
                <a:gs pos="50000">
                  <a:srgbClr val="FBECCE"/>
                </a:gs>
                <a:gs pos="0">
                  <a:srgbClr val="F8CFA9">
                    <a:alpha val="0"/>
                  </a:srgbClr>
                </a:gs>
                <a:gs pos="100000">
                  <a:schemeClr val="accent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F:/A23-工作/DHU/DHU-资料图片/东华大学VI/png-白/校徽与标准字组合-07.png校徽与标准字组合-0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rcRect l="-376" r="12"/>
          <a:stretch>
            <a:fillRect/>
          </a:stretch>
        </p:blipFill>
        <p:spPr>
          <a:xfrm>
            <a:off x="5106988" y="5748655"/>
            <a:ext cx="1978025" cy="621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728980"/>
            <a:ext cx="12192000" cy="3810000"/>
            <a:chOff x="0" y="1148"/>
            <a:chExt cx="19200" cy="6000"/>
          </a:xfrm>
        </p:grpSpPr>
        <p:pic>
          <p:nvPicPr>
            <p:cNvPr id="4" name="图片 3" descr="图片包含 红色, 笔记本, 游戏机, 电脑&#10;&#10;描述已自动生成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07" r="28831" b="662"/>
            <a:stretch>
              <a:fillRect/>
            </a:stretch>
          </p:blipFill>
          <p:spPr>
            <a:xfrm>
              <a:off x="0" y="1736"/>
              <a:ext cx="19200" cy="5412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>
              <p:custDataLst>
                <p:tags r:id="rId3"/>
              </p:custDataLst>
            </p:nvPr>
          </p:nvSpPr>
          <p:spPr>
            <a:xfrm>
              <a:off x="14922" y="1148"/>
              <a:ext cx="293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i="1" dirty="0">
                  <a:solidFill>
                    <a:srgbClr val="C41010"/>
                  </a:solidFill>
                </a:rPr>
                <a:t>崇德博学 砺志尚实</a:t>
              </a:r>
              <a:endParaRPr lang="zh-CN" altLang="en-US" sz="1400" i="1" dirty="0">
                <a:solidFill>
                  <a:srgbClr val="C41010"/>
                </a:solidFill>
              </a:endParaRPr>
            </a:p>
          </p:txBody>
        </p:sp>
        <p:sp>
          <p:nvSpPr>
            <p:cNvPr id="6" name="任意多边形 5"/>
            <p:cNvSpPr/>
            <p:nvPr>
              <p:custDataLst>
                <p:tags r:id="rId4"/>
              </p:custDataLst>
            </p:nvPr>
          </p:nvSpPr>
          <p:spPr>
            <a:xfrm>
              <a:off x="14713" y="1631"/>
              <a:ext cx="4487" cy="113"/>
            </a:xfrm>
            <a:custGeom>
              <a:avLst/>
              <a:gdLst>
                <a:gd name="connsiteX0" fmla="*/ 250 w 4487"/>
                <a:gd name="connsiteY0" fmla="*/ 10 h 113"/>
                <a:gd name="connsiteX1" fmla="*/ 4487 w 4487"/>
                <a:gd name="connsiteY1" fmla="*/ 0 h 113"/>
                <a:gd name="connsiteX2" fmla="*/ 4487 w 4487"/>
                <a:gd name="connsiteY2" fmla="*/ 113 h 113"/>
                <a:gd name="connsiteX3" fmla="*/ 0 w 4487"/>
                <a:gd name="connsiteY3" fmla="*/ 113 h 113"/>
                <a:gd name="connsiteX4" fmla="*/ 250 w 4487"/>
                <a:gd name="connsiteY4" fmla="*/ 10 h 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7" h="113">
                  <a:moveTo>
                    <a:pt x="250" y="10"/>
                  </a:moveTo>
                  <a:lnTo>
                    <a:pt x="4487" y="0"/>
                  </a:lnTo>
                  <a:lnTo>
                    <a:pt x="4487" y="113"/>
                  </a:lnTo>
                  <a:lnTo>
                    <a:pt x="0" y="113"/>
                  </a:lnTo>
                  <a:lnTo>
                    <a:pt x="250" y="10"/>
                  </a:lnTo>
                  <a:close/>
                </a:path>
              </a:pathLst>
            </a:custGeom>
            <a:solidFill>
              <a:srgbClr val="C4101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: 圆角 10"/>
          <p:cNvSpPr/>
          <p:nvPr/>
        </p:nvSpPr>
        <p:spPr>
          <a:xfrm>
            <a:off x="1394230" y="1490787"/>
            <a:ext cx="1725504" cy="546008"/>
          </a:xfrm>
          <a:prstGeom prst="roundRect">
            <a:avLst>
              <a:gd name="adj" fmla="val 50000"/>
            </a:avLst>
          </a:prstGeom>
          <a:blipFill dpi="0" rotWithShape="1">
            <a:blip r:embed="rId5" cstate="print"/>
            <a:srcRect/>
            <a:stretch>
              <a:fillRect/>
            </a:stretch>
          </a:blipFill>
          <a:ln w="28575" cap="flat" cmpd="sng" algn="ctr">
            <a:solidFill>
              <a:srgbClr val="F3BC8D"/>
            </a:solidFill>
            <a:prstDash val="solid"/>
            <a:miter lim="800000"/>
          </a:ln>
          <a:effectLst>
            <a:outerShdw blurRad="254000" dist="38100" dir="2700000" algn="tl" rotWithShape="0">
              <a:schemeClr val="tx1">
                <a:lumMod val="75000"/>
                <a:lumOff val="25000"/>
                <a:alpha val="17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 flipH="1">
            <a:off x="1651688" y="1563736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400" spc="0">
                <a:gradFill flip="none" rotWithShape="1">
                  <a:gsLst>
                    <a:gs pos="95000">
                      <a:srgbClr val="FFA06A"/>
                    </a:gs>
                    <a:gs pos="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63500" dist="50800" dir="5400000" sx="101000" sy="101000" algn="t" rotWithShape="0">
                    <a:srgbClr val="740000">
                      <a:alpha val="30000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defRPr>
            </a:lvl1pPr>
          </a:lstStyle>
          <a:p>
            <a:pPr algn="l"/>
            <a:r>
              <a:rPr lang="zh-CN" altLang="en-US" sz="2000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zh-CN" altLang="en-US" sz="2000" dirty="0">
              <a:gradFill flip="none" rotWithShape="1">
                <a:gsLst>
                  <a:gs pos="95000">
                    <a:srgbClr val="FFA06A"/>
                  </a:gs>
                  <a:gs pos="13000">
                    <a:srgbClr val="FFF2D5"/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 flipH="1">
            <a:off x="1394460" y="2405380"/>
            <a:ext cx="659320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8800" b="1" dirty="0">
                <a:effectLst>
                  <a:outerShdw blurRad="50800" dist="38100" dir="2700000" sx="101000" sy="101000" algn="tl" rotWithShape="0">
                    <a:prstClr val="black">
                      <a:alpha val="1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8800" b="1" dirty="0">
              <a:effectLst>
                <a:outerShdw blurRad="50800" dist="38100" dir="2700000" sx="101000" sy="101000" algn="tl" rotWithShape="0">
                  <a:prstClr val="black">
                    <a:alpha val="1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699" name="文本占位符 2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1279525" y="4581652"/>
            <a:ext cx="9573895" cy="680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0">
            <a:noAutofit/>
          </a:bodyPr>
          <a:lstStyle/>
          <a:p>
            <a:pPr lvl="0" algn="just">
              <a:lnSpc>
                <a:spcPct val="150000"/>
              </a:lnSpc>
              <a:buClrTx/>
              <a:buSzTx/>
              <a:buFontTx/>
              <a:defRPr/>
            </a:pP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35" y="0"/>
            <a:ext cx="12190730" cy="1855470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 w="28575" cap="flat" cmpd="sng" algn="ctr">
            <a:noFill/>
            <a:prstDash val="solid"/>
            <a:miter lim="800000"/>
          </a:ln>
          <a:effectLst>
            <a:outerShdw blurRad="254000" dist="38100" dir="2700000" algn="tl" rotWithShape="0">
              <a:schemeClr val="tx1">
                <a:lumMod val="75000"/>
                <a:lumOff val="25000"/>
                <a:alpha val="17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kern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363855"/>
            <a:ext cx="12192000" cy="546100"/>
            <a:chOff x="0" y="573"/>
            <a:chExt cx="19200" cy="860"/>
          </a:xfrm>
        </p:grpSpPr>
        <p:pic>
          <p:nvPicPr>
            <p:cNvPr id="2" name="图片 1" descr="DHU建筑图-线条1-02-0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 cstate="print"/>
            <a:stretch>
              <a:fillRect/>
            </a:stretch>
          </p:blipFill>
          <p:spPr>
            <a:xfrm>
              <a:off x="0" y="697"/>
              <a:ext cx="19200" cy="737"/>
            </a:xfrm>
            <a:prstGeom prst="rect">
              <a:avLst/>
            </a:prstGeom>
          </p:spPr>
        </p:pic>
        <p:sp>
          <p:nvSpPr>
            <p:cNvPr id="35" name="任意多边形 34"/>
            <p:cNvSpPr/>
            <p:nvPr>
              <p:custDataLst>
                <p:tags r:id="rId4"/>
              </p:custDataLst>
            </p:nvPr>
          </p:nvSpPr>
          <p:spPr>
            <a:xfrm>
              <a:off x="0" y="579"/>
              <a:ext cx="1580" cy="762"/>
            </a:xfrm>
            <a:custGeom>
              <a:avLst/>
              <a:gdLst>
                <a:gd name="connsiteX0" fmla="*/ 0 w 1003481"/>
                <a:gd name="connsiteY0" fmla="*/ 0 h 484138"/>
                <a:gd name="connsiteX1" fmla="*/ 793646 w 1003481"/>
                <a:gd name="connsiteY1" fmla="*/ 0 h 484138"/>
                <a:gd name="connsiteX2" fmla="*/ 1003481 w 1003481"/>
                <a:gd name="connsiteY2" fmla="*/ 484138 h 484138"/>
                <a:gd name="connsiteX3" fmla="*/ 0 w 1003481"/>
                <a:gd name="connsiteY3" fmla="*/ 484138 h 4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481" h="484138">
                  <a:moveTo>
                    <a:pt x="0" y="0"/>
                  </a:moveTo>
                  <a:lnTo>
                    <a:pt x="793646" y="0"/>
                  </a:lnTo>
                  <a:lnTo>
                    <a:pt x="1003481" y="484138"/>
                  </a:lnTo>
                  <a:lnTo>
                    <a:pt x="0" y="484138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36" name="任意多边形 35"/>
            <p:cNvSpPr/>
            <p:nvPr>
              <p:custDataLst>
                <p:tags r:id="rId5"/>
              </p:custDataLst>
            </p:nvPr>
          </p:nvSpPr>
          <p:spPr>
            <a:xfrm>
              <a:off x="0" y="579"/>
              <a:ext cx="1359" cy="762"/>
            </a:xfrm>
            <a:custGeom>
              <a:avLst/>
              <a:gdLst>
                <a:gd name="connsiteX0" fmla="*/ 0 w 863056"/>
                <a:gd name="connsiteY0" fmla="*/ 0 h 484138"/>
                <a:gd name="connsiteX1" fmla="*/ 653221 w 863056"/>
                <a:gd name="connsiteY1" fmla="*/ 0 h 484138"/>
                <a:gd name="connsiteX2" fmla="*/ 863056 w 863056"/>
                <a:gd name="connsiteY2" fmla="*/ 484138 h 484138"/>
                <a:gd name="connsiteX3" fmla="*/ 0 w 863056"/>
                <a:gd name="connsiteY3" fmla="*/ 484138 h 4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056" h="484138">
                  <a:moveTo>
                    <a:pt x="0" y="0"/>
                  </a:moveTo>
                  <a:lnTo>
                    <a:pt x="653221" y="0"/>
                  </a:lnTo>
                  <a:lnTo>
                    <a:pt x="863056" y="484138"/>
                  </a:lnTo>
                  <a:lnTo>
                    <a:pt x="0" y="4841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98000">
                  <a:srgbClr val="FF0000"/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endParaRPr>
            </a:p>
          </p:txBody>
        </p:sp>
        <p:pic>
          <p:nvPicPr>
            <p:cNvPr id="3" name="图片 2" descr="F:/A23-工作/A23-J-DHU/DHU-资料图片/东华大学VI/png-白/校徽与标准字组合-07.png校徽与标准字组合-0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 cstate="print"/>
            <a:srcRect l="-1459" r="-594"/>
            <a:stretch>
              <a:fillRect/>
            </a:stretch>
          </p:blipFill>
          <p:spPr>
            <a:xfrm>
              <a:off x="16332" y="573"/>
              <a:ext cx="2243" cy="692"/>
            </a:xfrm>
            <a:prstGeom prst="rect">
              <a:avLst/>
            </a:prstGeom>
          </p:spPr>
        </p:pic>
      </p:grpSp>
      <p:cxnSp>
        <p:nvCxnSpPr>
          <p:cNvPr id="44" name="直接连接符 43"/>
          <p:cNvCxnSpPr/>
          <p:nvPr>
            <p:custDataLst>
              <p:tags r:id="rId8"/>
            </p:custDataLst>
          </p:nvPr>
        </p:nvCxnSpPr>
        <p:spPr>
          <a:xfrm>
            <a:off x="635" y="1854835"/>
            <a:ext cx="12199620" cy="0"/>
          </a:xfrm>
          <a:prstGeom prst="line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28575" cap="flat" cmpd="sng" algn="ctr">
            <a:solidFill>
              <a:srgbClr val="F3BC8D"/>
            </a:solidFill>
            <a:prstDash val="solid"/>
            <a:miter lim="800000"/>
          </a:ln>
          <a:effectLst>
            <a:outerShdw blurRad="254000" dist="38100" dir="2700000" algn="tl" rotWithShape="0">
              <a:schemeClr val="tx1">
                <a:lumMod val="75000"/>
                <a:lumOff val="25000"/>
                <a:alpha val="17000"/>
              </a:schemeClr>
            </a:outerShdw>
          </a:effectLst>
        </p:spPr>
      </p:cxn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1017270" y="330518"/>
            <a:ext cx="1605280" cy="52197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zh-CN"/>
            </a:defPPr>
            <a:lvl1pPr>
              <a:defRPr sz="2800" spc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pitchFamily="34" charset="-122"/>
                <a:sym typeface="思源黑体 CN Normal" panose="020B0400000000000000" pitchFamily="34" charset="-122"/>
              </a:rPr>
              <a:t>研究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pitchFamily="34" charset="-122"/>
                <a:sym typeface="思源黑体 CN Normal" panose="020B0400000000000000" pitchFamily="34" charset="-122"/>
              </a:rPr>
              <a:t>背景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2" name="TextBox 31"/>
          <p:cNvSpPr txBox="1"/>
          <p:nvPr>
            <p:custDataLst>
              <p:tags r:id="rId10"/>
            </p:custDataLst>
          </p:nvPr>
        </p:nvSpPr>
        <p:spPr>
          <a:xfrm>
            <a:off x="9013825" y="2785745"/>
            <a:ext cx="2267585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知识图谱在教育中的应用：直观展示知识结构，帮助学生加深理解，提升学习效果。</a:t>
            </a:r>
            <a:endParaRPr lang="zh-CN" altLang="en-US" sz="16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4" name="TextBox 31"/>
          <p:cNvSpPr txBox="1"/>
          <p:nvPr>
            <p:custDataLst>
              <p:tags r:id="rId11"/>
            </p:custDataLst>
          </p:nvPr>
        </p:nvSpPr>
        <p:spPr>
          <a:xfrm>
            <a:off x="9013825" y="4587240"/>
            <a:ext cx="2267585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大语言模型与知识图谱的结合带来的智能化教学机会。</a:t>
            </a:r>
            <a:endParaRPr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4" name="组合 3"/>
          <p:cNvGrpSpPr/>
          <p:nvPr>
            <p:custDataLst>
              <p:tags r:id="rId12"/>
            </p:custDataLst>
          </p:nvPr>
        </p:nvGrpSpPr>
        <p:grpSpPr>
          <a:xfrm>
            <a:off x="1102995" y="2785745"/>
            <a:ext cx="2701925" cy="2482850"/>
            <a:chOff x="8892" y="3835"/>
            <a:chExt cx="4255" cy="3910"/>
          </a:xfrm>
        </p:grpSpPr>
        <p:sp>
          <p:nvSpPr>
            <p:cNvPr id="22" name="TextBox 31"/>
            <p:cNvSpPr txBox="1"/>
            <p:nvPr>
              <p:custDataLst>
                <p:tags r:id="rId13"/>
              </p:custDataLst>
            </p:nvPr>
          </p:nvSpPr>
          <p:spPr>
            <a:xfrm>
              <a:off x="9465" y="3835"/>
              <a:ext cx="3542" cy="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教育领域数字化、智能化转型，人工智能、大数据与教育深度融合。</a:t>
              </a:r>
              <a:endPara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10" name="TextBox 31"/>
            <p:cNvSpPr txBox="1"/>
            <p:nvPr>
              <p:custDataLst>
                <p:tags r:id="rId14"/>
              </p:custDataLst>
            </p:nvPr>
          </p:nvSpPr>
          <p:spPr>
            <a:xfrm>
              <a:off x="9465" y="6672"/>
              <a:ext cx="3682" cy="1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操作系统课程的复杂性和学习困难。</a:t>
              </a:r>
              <a:endPara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20" name="Straight Connector 40"/>
            <p:cNvCxnSpPr/>
            <p:nvPr>
              <p:custDataLst>
                <p:tags r:id="rId15"/>
              </p:custDataLst>
            </p:nvPr>
          </p:nvCxnSpPr>
          <p:spPr>
            <a:xfrm>
              <a:off x="8892" y="4181"/>
              <a:ext cx="573" cy="0"/>
            </a:xfrm>
            <a:prstGeom prst="line">
              <a:avLst/>
            </a:prstGeom>
            <a:ln w="254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40"/>
            <p:cNvCxnSpPr/>
            <p:nvPr>
              <p:custDataLst>
                <p:tags r:id="rId16"/>
              </p:custDataLst>
            </p:nvPr>
          </p:nvCxnSpPr>
          <p:spPr>
            <a:xfrm>
              <a:off x="8892" y="7002"/>
              <a:ext cx="573" cy="0"/>
            </a:xfrm>
            <a:prstGeom prst="line">
              <a:avLst/>
            </a:prstGeom>
            <a:ln w="254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40"/>
          <p:cNvCxnSpPr/>
          <p:nvPr>
            <p:custDataLst>
              <p:tags r:id="rId17"/>
            </p:custDataLst>
          </p:nvPr>
        </p:nvCxnSpPr>
        <p:spPr>
          <a:xfrm>
            <a:off x="8649963" y="3005429"/>
            <a:ext cx="363600" cy="0"/>
          </a:xfrm>
          <a:prstGeom prst="line">
            <a:avLst/>
          </a:prstGeom>
          <a:ln w="254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40"/>
          <p:cNvCxnSpPr/>
          <p:nvPr>
            <p:custDataLst>
              <p:tags r:id="rId18"/>
            </p:custDataLst>
          </p:nvPr>
        </p:nvCxnSpPr>
        <p:spPr>
          <a:xfrm>
            <a:off x="8649963" y="4796764"/>
            <a:ext cx="363600" cy="0"/>
          </a:xfrm>
          <a:prstGeom prst="line">
            <a:avLst/>
          </a:prstGeom>
          <a:ln w="254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/>
          <p:nvPr/>
        </p:nvPicPr>
        <p:blipFill>
          <a:blip r:embed="rId19"/>
          <a:stretch>
            <a:fillRect/>
          </a:stretch>
        </p:blipFill>
        <p:spPr>
          <a:xfrm>
            <a:off x="4185920" y="2245995"/>
            <a:ext cx="3819525" cy="3529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728980"/>
            <a:ext cx="12192000" cy="3810000"/>
            <a:chOff x="0" y="1148"/>
            <a:chExt cx="19200" cy="6000"/>
          </a:xfrm>
        </p:grpSpPr>
        <p:pic>
          <p:nvPicPr>
            <p:cNvPr id="4" name="图片 3" descr="图片包含 红色, 笔记本, 游戏机, 电脑&#10;&#10;描述已自动生成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07" r="28831" b="662"/>
            <a:stretch>
              <a:fillRect/>
            </a:stretch>
          </p:blipFill>
          <p:spPr>
            <a:xfrm>
              <a:off x="0" y="1736"/>
              <a:ext cx="19200" cy="5412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>
              <p:custDataLst>
                <p:tags r:id="rId3"/>
              </p:custDataLst>
            </p:nvPr>
          </p:nvSpPr>
          <p:spPr>
            <a:xfrm>
              <a:off x="14922" y="1148"/>
              <a:ext cx="293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i="1" dirty="0">
                  <a:solidFill>
                    <a:srgbClr val="C41010"/>
                  </a:solidFill>
                </a:rPr>
                <a:t>崇德博学 砺志尚实</a:t>
              </a:r>
              <a:endParaRPr lang="zh-CN" altLang="en-US" sz="1400" i="1" dirty="0">
                <a:solidFill>
                  <a:srgbClr val="C41010"/>
                </a:solidFill>
              </a:endParaRPr>
            </a:p>
          </p:txBody>
        </p:sp>
        <p:sp>
          <p:nvSpPr>
            <p:cNvPr id="6" name="任意多边形 5"/>
            <p:cNvSpPr/>
            <p:nvPr>
              <p:custDataLst>
                <p:tags r:id="rId4"/>
              </p:custDataLst>
            </p:nvPr>
          </p:nvSpPr>
          <p:spPr>
            <a:xfrm>
              <a:off x="14713" y="1631"/>
              <a:ext cx="4487" cy="113"/>
            </a:xfrm>
            <a:custGeom>
              <a:avLst/>
              <a:gdLst>
                <a:gd name="connsiteX0" fmla="*/ 250 w 4487"/>
                <a:gd name="connsiteY0" fmla="*/ 10 h 113"/>
                <a:gd name="connsiteX1" fmla="*/ 4487 w 4487"/>
                <a:gd name="connsiteY1" fmla="*/ 0 h 113"/>
                <a:gd name="connsiteX2" fmla="*/ 4487 w 4487"/>
                <a:gd name="connsiteY2" fmla="*/ 113 h 113"/>
                <a:gd name="connsiteX3" fmla="*/ 0 w 4487"/>
                <a:gd name="connsiteY3" fmla="*/ 113 h 113"/>
                <a:gd name="connsiteX4" fmla="*/ 250 w 4487"/>
                <a:gd name="connsiteY4" fmla="*/ 10 h 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7" h="113">
                  <a:moveTo>
                    <a:pt x="250" y="10"/>
                  </a:moveTo>
                  <a:lnTo>
                    <a:pt x="4487" y="0"/>
                  </a:lnTo>
                  <a:lnTo>
                    <a:pt x="4487" y="113"/>
                  </a:lnTo>
                  <a:lnTo>
                    <a:pt x="0" y="113"/>
                  </a:lnTo>
                  <a:lnTo>
                    <a:pt x="250" y="10"/>
                  </a:lnTo>
                  <a:close/>
                </a:path>
              </a:pathLst>
            </a:custGeom>
            <a:solidFill>
              <a:srgbClr val="C4101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: 圆角 10"/>
          <p:cNvSpPr/>
          <p:nvPr/>
        </p:nvSpPr>
        <p:spPr>
          <a:xfrm>
            <a:off x="1394230" y="1490787"/>
            <a:ext cx="1725504" cy="546008"/>
          </a:xfrm>
          <a:prstGeom prst="roundRect">
            <a:avLst>
              <a:gd name="adj" fmla="val 50000"/>
            </a:avLst>
          </a:prstGeom>
          <a:blipFill dpi="0" rotWithShape="1">
            <a:blip r:embed="rId5" cstate="print"/>
            <a:srcRect/>
            <a:stretch>
              <a:fillRect/>
            </a:stretch>
          </a:blipFill>
          <a:ln w="28575" cap="flat" cmpd="sng" algn="ctr">
            <a:solidFill>
              <a:srgbClr val="F3BC8D"/>
            </a:solidFill>
            <a:prstDash val="solid"/>
            <a:miter lim="800000"/>
          </a:ln>
          <a:effectLst>
            <a:outerShdw blurRad="254000" dist="38100" dir="2700000" algn="tl" rotWithShape="0">
              <a:schemeClr val="tx1">
                <a:lumMod val="75000"/>
                <a:lumOff val="25000"/>
                <a:alpha val="17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 flipH="1">
            <a:off x="1651688" y="1563736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400" spc="0">
                <a:gradFill flip="none" rotWithShape="1">
                  <a:gsLst>
                    <a:gs pos="95000">
                      <a:srgbClr val="FFA06A"/>
                    </a:gs>
                    <a:gs pos="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63500" dist="50800" dir="5400000" sx="101000" sy="101000" algn="t" rotWithShape="0">
                    <a:srgbClr val="740000">
                      <a:alpha val="30000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defRPr>
            </a:lvl1pPr>
          </a:lstStyle>
          <a:p>
            <a:pPr algn="l"/>
            <a:r>
              <a:rPr lang="zh-CN" altLang="en-US" sz="2000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2000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二部分</a:t>
            </a:r>
            <a:endParaRPr lang="zh-CN" altLang="en-US" sz="2000" dirty="0">
              <a:gradFill flip="none" rotWithShape="1">
                <a:gsLst>
                  <a:gs pos="95000">
                    <a:srgbClr val="FFA06A"/>
                  </a:gs>
                  <a:gs pos="13000">
                    <a:srgbClr val="FFF2D5"/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 flipH="1">
            <a:off x="1394460" y="2405380"/>
            <a:ext cx="1064641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algn="l"/>
            <a:r>
              <a:rPr lang="zh-CN" altLang="en-US" sz="8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具体工作与技术实现</a:t>
            </a:r>
            <a:endParaRPr lang="zh-CN" altLang="en-US" sz="8800" b="1" dirty="0">
              <a:effectLst>
                <a:outerShdw blurRad="50800" dist="38100" dir="2700000" sx="101000" sy="101000" algn="tl" rotWithShape="0">
                  <a:prstClr val="black">
                    <a:alpha val="1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699" name="文本占位符 2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1279525" y="4581652"/>
            <a:ext cx="9573895" cy="680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0">
            <a:noAutofit/>
          </a:bodyPr>
          <a:lstStyle/>
          <a:p>
            <a:pPr lvl="0" algn="just">
              <a:lnSpc>
                <a:spcPct val="150000"/>
              </a:lnSpc>
              <a:buClrTx/>
              <a:buSzTx/>
              <a:buFontTx/>
              <a:defRPr/>
            </a:pP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>
            <p:custDataLst>
              <p:tags r:id="rId1"/>
            </p:custDataLst>
          </p:nvPr>
        </p:nvSpPr>
        <p:spPr>
          <a:xfrm>
            <a:off x="1099820" y="373698"/>
            <a:ext cx="10386695" cy="4305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0" spc="0" baseline="0"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60000">
                      <a:srgbClr val="C00000"/>
                    </a:gs>
                  </a:gsLst>
                  <a:lin ang="5400000" scaled="1"/>
                  <a:tileRect/>
                </a:gradFill>
                <a:effectLst>
                  <a:outerShdw blurRad="50800" dist="50800" dir="2700000" algn="ctr" rotWithShape="0">
                    <a:srgbClr val="C00000">
                      <a:alpha val="12000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Medium" panose="00020600040101010101" pitchFamily="18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+mj-ea"/>
                <a:ea typeface="+mj-ea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+mj-ea"/>
                <a:ea typeface="+mj-ea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pitchFamily="34" charset="-122"/>
                <a:sym typeface="思源黑体 CN Normal" panose="020B0400000000000000" pitchFamily="34" charset="-122"/>
              </a:rPr>
              <a:t>操作系统知识图谱构建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C000">
                      <a:lumMod val="60000"/>
                      <a:lumOff val="40000"/>
                    </a:srgbClr>
                  </a:gs>
                  <a:gs pos="29000">
                    <a:srgbClr val="C00000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clrChange>
              <a:clrFrom>
                <a:srgbClr val="F9FCFF">
                  <a:alpha val="100000"/>
                </a:srgbClr>
              </a:clrFrom>
              <a:clrTo>
                <a:srgbClr val="F9FC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8580" y="913130"/>
            <a:ext cx="7043420" cy="45459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410" y="804545"/>
            <a:ext cx="5146040" cy="35045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75285" y="4181475"/>
            <a:ext cx="969200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操作系统知识图谱构成：</a:t>
            </a:r>
            <a:endParaRPr lang="zh-CN" altLang="en-US" sz="2400"/>
          </a:p>
          <a:p>
            <a:endParaRPr lang="en-US" altLang="zh-CN" sz="2400"/>
          </a:p>
          <a:p>
            <a:r>
              <a:rPr lang="zh-CN" altLang="en-US" sz="2400"/>
              <a:t>五种核心节点：章节、子章节、概念、题目和视频</a:t>
            </a:r>
            <a:endParaRPr lang="zh-CN" altLang="en-US" sz="2400"/>
          </a:p>
          <a:p>
            <a:r>
              <a:rPr lang="zh-CN" altLang="en-US" sz="2400"/>
              <a:t>章节节点：存储</a:t>
            </a:r>
            <a:r>
              <a:rPr lang="en-US" altLang="zh-CN" sz="2400"/>
              <a:t>"</a:t>
            </a:r>
            <a:r>
              <a:rPr lang="zh-CN" altLang="en-US" sz="2400"/>
              <a:t>操作系统概述</a:t>
            </a:r>
            <a:r>
              <a:rPr lang="en-US" altLang="zh-CN" sz="2400"/>
              <a:t>"</a:t>
            </a:r>
            <a:r>
              <a:rPr lang="zh-CN" altLang="en-US" sz="2400"/>
              <a:t>、</a:t>
            </a:r>
            <a:r>
              <a:rPr lang="en-US" altLang="zh-CN" sz="2400"/>
              <a:t>"</a:t>
            </a:r>
            <a:r>
              <a:rPr lang="zh-CN" altLang="en-US" sz="2400"/>
              <a:t>进程与线程</a:t>
            </a:r>
            <a:r>
              <a:rPr lang="en-US" altLang="zh-CN" sz="2400"/>
              <a:t>"</a:t>
            </a:r>
            <a:r>
              <a:rPr lang="zh-CN" altLang="en-US" sz="2400"/>
              <a:t>等总体概况</a:t>
            </a:r>
            <a:endParaRPr lang="zh-CN" altLang="en-US" sz="2400"/>
          </a:p>
          <a:p>
            <a:r>
              <a:rPr lang="zh-CN" altLang="en-US" sz="2400"/>
              <a:t>子章节节点：包含</a:t>
            </a:r>
            <a:r>
              <a:rPr lang="en-US" altLang="zh-CN" sz="2400"/>
              <a:t>"</a:t>
            </a:r>
            <a:r>
              <a:rPr lang="zh-CN" altLang="en-US" sz="2400"/>
              <a:t>线程管理</a:t>
            </a:r>
            <a:r>
              <a:rPr lang="en-US" altLang="zh-CN" sz="2400"/>
              <a:t>"</a:t>
            </a:r>
            <a:r>
              <a:rPr lang="zh-CN" altLang="en-US" sz="2400"/>
              <a:t>、</a:t>
            </a:r>
            <a:r>
              <a:rPr lang="en-US" altLang="zh-CN" sz="2400"/>
              <a:t>"</a:t>
            </a:r>
            <a:r>
              <a:rPr lang="zh-CN" altLang="en-US" sz="2400"/>
              <a:t>进程调度方式</a:t>
            </a:r>
            <a:r>
              <a:rPr lang="en-US" altLang="zh-CN" sz="2400"/>
              <a:t>"</a:t>
            </a:r>
            <a:r>
              <a:rPr lang="zh-CN" altLang="en-US" sz="2400"/>
              <a:t>等细化内容</a:t>
            </a:r>
            <a:endParaRPr lang="zh-CN" altLang="en-US" sz="2400"/>
          </a:p>
          <a:p>
            <a:r>
              <a:rPr lang="zh-CN" altLang="en-US" sz="2400"/>
              <a:t>概念节点：系统核心，存储知识点详细信息</a:t>
            </a:r>
            <a:endParaRPr lang="zh-CN" altLang="en-US" sz="2400"/>
          </a:p>
          <a:p>
            <a:r>
              <a:rPr lang="zh-CN" altLang="en-US" sz="2400"/>
              <a:t>视频与题目节点：基于与概念节点的相似度构建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>
            <p:custDataLst>
              <p:tags r:id="rId1"/>
            </p:custDataLst>
          </p:nvPr>
        </p:nvSpPr>
        <p:spPr>
          <a:xfrm>
            <a:off x="1099820" y="373698"/>
            <a:ext cx="10386695" cy="4305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0" spc="0" baseline="0"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60000">
                      <a:srgbClr val="C00000"/>
                    </a:gs>
                  </a:gsLst>
                  <a:lin ang="5400000" scaled="1"/>
                  <a:tileRect/>
                </a:gradFill>
                <a:effectLst>
                  <a:outerShdw blurRad="50800" dist="50800" dir="2700000" algn="ctr" rotWithShape="0">
                    <a:srgbClr val="C00000">
                      <a:alpha val="12000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Medium" panose="00020600040101010101" pitchFamily="18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+mj-ea"/>
                <a:ea typeface="+mj-ea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+mj-ea"/>
                <a:ea typeface="+mj-ea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29000">
                      <a:srgbClr val="C0000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知识增强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29000">
                      <a:srgbClr val="C0000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回答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C000">
                      <a:lumMod val="60000"/>
                      <a:lumOff val="40000"/>
                    </a:srgbClr>
                  </a:gs>
                  <a:gs pos="29000">
                    <a:srgbClr val="C00000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pic>
        <p:nvPicPr>
          <p:cNvPr id="3" name="图片 2" descr="image-20250331201511713"/>
          <p:cNvPicPr>
            <a:picLocks noChangeAspect="1"/>
          </p:cNvPicPr>
          <p:nvPr/>
        </p:nvPicPr>
        <p:blipFill>
          <a:blip r:embed="rId2">
            <a:clrChange>
              <a:clrFrom>
                <a:srgbClr val="F8F9FA">
                  <a:alpha val="100000"/>
                </a:srgbClr>
              </a:clrFrom>
              <a:clrTo>
                <a:srgbClr val="F8F9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04545"/>
            <a:ext cx="4256405" cy="4800600"/>
          </a:xfrm>
          <a:prstGeom prst="rect">
            <a:avLst/>
          </a:prstGeom>
        </p:spPr>
      </p:pic>
      <p:pic>
        <p:nvPicPr>
          <p:cNvPr id="9" name="图片 8" descr="image-20250331194831333"/>
          <p:cNvPicPr>
            <a:picLocks noChangeAspect="1"/>
          </p:cNvPicPr>
          <p:nvPr/>
        </p:nvPicPr>
        <p:blipFill>
          <a:blip r:embed="rId3">
            <a:clrChange>
              <a:clrFrom>
                <a:srgbClr val="F9F9F9">
                  <a:alpha val="100000"/>
                </a:srgbClr>
              </a:clrFrom>
              <a:clrTo>
                <a:srgbClr val="F9F9F9">
                  <a:alpha val="100000"/>
                  <a:alpha val="0"/>
                </a:srgbClr>
              </a:clrTo>
            </a:clrChange>
          </a:blip>
          <a:srcRect l="2240" r="2254"/>
          <a:stretch>
            <a:fillRect/>
          </a:stretch>
        </p:blipFill>
        <p:spPr>
          <a:xfrm>
            <a:off x="6562725" y="804545"/>
            <a:ext cx="5629275" cy="45135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694940" y="4637405"/>
            <a:ext cx="8909050" cy="2133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 sz="2400"/>
          </a:p>
          <a:p>
            <a:r>
              <a:rPr lang="en-US" altLang="zh-CN" sz="2400"/>
              <a:t>- </a:t>
            </a:r>
            <a:r>
              <a:rPr lang="zh-CN" altLang="en-US" sz="2400"/>
              <a:t>核心：基于知识图谱的可溯源问答</a:t>
            </a:r>
            <a:endParaRPr lang="zh-CN" altLang="en-US" sz="2400"/>
          </a:p>
          <a:p>
            <a:r>
              <a:rPr lang="en-US" altLang="zh-CN" sz="2400"/>
              <a:t>- </a:t>
            </a:r>
            <a:r>
              <a:rPr lang="zh-CN" altLang="en-US" sz="2400"/>
              <a:t>问题：传统大模型回答无溯源，易产生</a:t>
            </a:r>
            <a:r>
              <a:rPr lang="en-US" altLang="zh-CN" sz="2400"/>
              <a:t>"</a:t>
            </a:r>
            <a:r>
              <a:rPr lang="zh-CN" altLang="en-US" sz="2400"/>
              <a:t>幻觉</a:t>
            </a:r>
            <a:r>
              <a:rPr lang="en-US" altLang="zh-CN" sz="2400"/>
              <a:t>"</a:t>
            </a:r>
            <a:endParaRPr lang="en-US" altLang="zh-CN" sz="2400"/>
          </a:p>
          <a:p>
            <a:r>
              <a:rPr lang="en-US" altLang="zh-CN" sz="2400"/>
              <a:t>- </a:t>
            </a:r>
            <a:r>
              <a:rPr lang="zh-CN" altLang="en-US" sz="2400"/>
              <a:t>解决方案：</a:t>
            </a:r>
            <a:r>
              <a:rPr lang="en-US" altLang="zh-CN" sz="2400"/>
              <a:t> • </a:t>
            </a:r>
            <a:r>
              <a:rPr lang="zh-CN" altLang="en-US" sz="2400"/>
              <a:t>自研知识图谱检索算法</a:t>
            </a:r>
            <a:r>
              <a:rPr lang="en-US" altLang="zh-CN" sz="2400"/>
              <a:t> • </a:t>
            </a:r>
            <a:r>
              <a:rPr lang="zh-CN" altLang="en-US" sz="2400"/>
              <a:t>精准匹配概念节点并</a:t>
            </a:r>
            <a:r>
              <a:rPr lang="en-US" altLang="zh-CN" sz="2400"/>
              <a:t>		 </a:t>
            </a:r>
            <a:r>
              <a:rPr lang="zh-CN" altLang="en-US" sz="2400"/>
              <a:t>提取知识点</a:t>
            </a:r>
            <a:r>
              <a:rPr lang="en-US" altLang="zh-CN" sz="2400"/>
              <a:t> • </a:t>
            </a:r>
            <a:r>
              <a:rPr lang="zh-CN" altLang="en-US" sz="2400"/>
              <a:t>结合</a:t>
            </a:r>
            <a:r>
              <a:rPr lang="en-US" altLang="zh-CN" sz="2400"/>
              <a:t>Bing Search API</a:t>
            </a:r>
            <a:r>
              <a:rPr lang="zh-CN" altLang="en-US" sz="2400"/>
              <a:t>实时检索</a:t>
            </a:r>
            <a:endParaRPr lang="zh-CN" altLang="en-US" sz="2400"/>
          </a:p>
          <a:p>
            <a:r>
              <a:rPr lang="en-US" altLang="zh-CN" sz="2400"/>
              <a:t>- </a:t>
            </a:r>
            <a:r>
              <a:rPr lang="zh-CN" altLang="en-US" sz="2400"/>
              <a:t>优势：回答准确、可溯源、信息丰富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>
            <p:custDataLst>
              <p:tags r:id="rId1"/>
            </p:custDataLst>
          </p:nvPr>
        </p:nvSpPr>
        <p:spPr>
          <a:xfrm>
            <a:off x="1099820" y="373698"/>
            <a:ext cx="10386695" cy="4305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0" spc="0" baseline="0"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60000">
                      <a:srgbClr val="C00000"/>
                    </a:gs>
                  </a:gsLst>
                  <a:lin ang="5400000" scaled="1"/>
                  <a:tileRect/>
                </a:gradFill>
                <a:effectLst>
                  <a:outerShdw blurRad="50800" dist="50800" dir="2700000" algn="ctr" rotWithShape="0">
                    <a:srgbClr val="C00000">
                      <a:alpha val="12000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Medium" panose="00020600040101010101" pitchFamily="18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+mj-ea"/>
                <a:ea typeface="+mj-ea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+mj-ea"/>
                <a:ea typeface="+mj-ea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29000">
                      <a:srgbClr val="C0000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系统架构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C000">
                      <a:lumMod val="60000"/>
                      <a:lumOff val="40000"/>
                    </a:srgbClr>
                  </a:gs>
                  <a:gs pos="29000">
                    <a:srgbClr val="C00000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8F9FA">
                  <a:alpha val="100000"/>
                </a:srgbClr>
              </a:clrFrom>
              <a:clrTo>
                <a:srgbClr val="F8F9FA">
                  <a:alpha val="100000"/>
                  <a:alpha val="0"/>
                </a:srgbClr>
              </a:clrTo>
            </a:clrChange>
          </a:blip>
          <a:srcRect r="729" b="402"/>
          <a:stretch>
            <a:fillRect/>
          </a:stretch>
        </p:blipFill>
        <p:spPr>
          <a:xfrm>
            <a:off x="92075" y="989965"/>
            <a:ext cx="6920865" cy="51974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22515" y="989965"/>
            <a:ext cx="406400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前后端架构与数据存储：</a:t>
            </a:r>
            <a:endParaRPr lang="zh-CN" altLang="en-US" sz="2400"/>
          </a:p>
          <a:p>
            <a:endParaRPr lang="en-US" altLang="zh-CN" sz="2400"/>
          </a:p>
          <a:p>
            <a:r>
              <a:rPr lang="zh-CN" altLang="en-US" sz="2400"/>
              <a:t>采用前后端分离架构</a:t>
            </a:r>
            <a:endParaRPr lang="zh-CN" altLang="en-US" sz="2400"/>
          </a:p>
          <a:p>
            <a:r>
              <a:rPr lang="zh-CN" altLang="en-US" sz="2400"/>
              <a:t>前端：</a:t>
            </a:r>
            <a:r>
              <a:rPr lang="en-US" altLang="zh-CN" sz="2400"/>
              <a:t>Vue3</a:t>
            </a:r>
            <a:r>
              <a:rPr lang="zh-CN" altLang="en-US" sz="2400"/>
              <a:t>框架</a:t>
            </a:r>
            <a:endParaRPr lang="zh-CN" altLang="en-US" sz="2400"/>
          </a:p>
          <a:p>
            <a:r>
              <a:rPr lang="zh-CN" altLang="en-US" sz="2400"/>
              <a:t>后端：</a:t>
            </a:r>
            <a:r>
              <a:rPr lang="en-US" altLang="zh-CN" sz="2400"/>
              <a:t>FastAPI</a:t>
            </a:r>
            <a:endParaRPr lang="en-US" altLang="zh-CN" sz="2400"/>
          </a:p>
          <a:p>
            <a:r>
              <a:rPr lang="zh-CN" altLang="en-US" sz="2400"/>
              <a:t>通信方式：</a:t>
            </a:r>
            <a:r>
              <a:rPr lang="en-US" altLang="zh-CN" sz="2400"/>
              <a:t>Axios</a:t>
            </a:r>
            <a:r>
              <a:rPr lang="zh-CN" altLang="en-US" sz="2400"/>
              <a:t>和</a:t>
            </a:r>
            <a:r>
              <a:rPr lang="en-US" altLang="zh-CN" sz="2400"/>
              <a:t>WebSocket</a:t>
            </a:r>
            <a:endParaRPr lang="en-US" altLang="zh-CN" sz="2400"/>
          </a:p>
          <a:p>
            <a:r>
              <a:rPr lang="zh-CN" altLang="en-US" sz="2400"/>
              <a:t>数据存储：</a:t>
            </a:r>
            <a:endParaRPr lang="zh-CN" altLang="en-US" sz="2400"/>
          </a:p>
          <a:p>
            <a:endParaRPr lang="en-US" altLang="zh-CN" sz="2400"/>
          </a:p>
          <a:p>
            <a:r>
              <a:rPr lang="en-US" altLang="zh-CN" sz="2400"/>
              <a:t>MySQL</a:t>
            </a:r>
            <a:r>
              <a:rPr lang="zh-CN" altLang="en-US" sz="2400"/>
              <a:t>：用户数据和聊天历史</a:t>
            </a:r>
            <a:endParaRPr lang="zh-CN" altLang="en-US" sz="2400"/>
          </a:p>
          <a:p>
            <a:r>
              <a:rPr lang="en-US" altLang="zh-CN" sz="2400"/>
              <a:t>Neo4j</a:t>
            </a:r>
            <a:r>
              <a:rPr lang="zh-CN" altLang="en-US" sz="2400"/>
              <a:t>：操作系统知识图谱</a:t>
            </a:r>
            <a:endParaRPr lang="zh-CN" altLang="en-US" sz="2400"/>
          </a:p>
          <a:p>
            <a:endParaRPr lang="en-US" altLang="zh-CN" sz="2400"/>
          </a:p>
          <a:p>
            <a:r>
              <a:rPr lang="zh-CN" altLang="en-US" sz="2400"/>
              <a:t>外部</a:t>
            </a:r>
            <a:r>
              <a:rPr lang="en-US" altLang="zh-CN" sz="2400"/>
              <a:t>API</a:t>
            </a:r>
            <a:r>
              <a:rPr lang="zh-CN" altLang="en-US" sz="2400"/>
              <a:t>集成：</a:t>
            </a:r>
            <a:endParaRPr lang="en-US" altLang="zh-CN" sz="2400"/>
          </a:p>
          <a:p>
            <a:r>
              <a:rPr lang="zh-CN" altLang="en-US" sz="2400"/>
              <a:t>大语言模型</a:t>
            </a:r>
            <a:r>
              <a:rPr lang="en-US" altLang="zh-CN" sz="2400"/>
              <a:t>API</a:t>
            </a:r>
            <a:endParaRPr lang="en-US" altLang="zh-CN" sz="2400"/>
          </a:p>
          <a:p>
            <a:r>
              <a:rPr lang="en-US" altLang="zh-CN" sz="2400"/>
              <a:t>Bing Search API</a:t>
            </a:r>
            <a:r>
              <a:rPr lang="zh-CN" altLang="en-US" sz="2400"/>
              <a:t>（问答功能）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728980"/>
            <a:ext cx="12192000" cy="3810000"/>
            <a:chOff x="0" y="1148"/>
            <a:chExt cx="19200" cy="6000"/>
          </a:xfrm>
        </p:grpSpPr>
        <p:pic>
          <p:nvPicPr>
            <p:cNvPr id="4" name="图片 3" descr="图片包含 红色, 笔记本, 游戏机, 电脑&#10;&#10;描述已自动生成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07" r="28831" b="662"/>
            <a:stretch>
              <a:fillRect/>
            </a:stretch>
          </p:blipFill>
          <p:spPr>
            <a:xfrm>
              <a:off x="0" y="1736"/>
              <a:ext cx="19200" cy="5412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>
              <p:custDataLst>
                <p:tags r:id="rId3"/>
              </p:custDataLst>
            </p:nvPr>
          </p:nvSpPr>
          <p:spPr>
            <a:xfrm>
              <a:off x="14922" y="1148"/>
              <a:ext cx="293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i="1" dirty="0">
                  <a:solidFill>
                    <a:srgbClr val="C41010"/>
                  </a:solidFill>
                </a:rPr>
                <a:t>崇德博学 砺志尚实</a:t>
              </a:r>
              <a:endParaRPr lang="zh-CN" altLang="en-US" sz="1400" i="1" dirty="0">
                <a:solidFill>
                  <a:srgbClr val="C41010"/>
                </a:solidFill>
              </a:endParaRPr>
            </a:p>
          </p:txBody>
        </p:sp>
        <p:sp>
          <p:nvSpPr>
            <p:cNvPr id="6" name="任意多边形 5"/>
            <p:cNvSpPr/>
            <p:nvPr>
              <p:custDataLst>
                <p:tags r:id="rId4"/>
              </p:custDataLst>
            </p:nvPr>
          </p:nvSpPr>
          <p:spPr>
            <a:xfrm>
              <a:off x="14713" y="1631"/>
              <a:ext cx="4487" cy="113"/>
            </a:xfrm>
            <a:custGeom>
              <a:avLst/>
              <a:gdLst>
                <a:gd name="connsiteX0" fmla="*/ 250 w 4487"/>
                <a:gd name="connsiteY0" fmla="*/ 10 h 113"/>
                <a:gd name="connsiteX1" fmla="*/ 4487 w 4487"/>
                <a:gd name="connsiteY1" fmla="*/ 0 h 113"/>
                <a:gd name="connsiteX2" fmla="*/ 4487 w 4487"/>
                <a:gd name="connsiteY2" fmla="*/ 113 h 113"/>
                <a:gd name="connsiteX3" fmla="*/ 0 w 4487"/>
                <a:gd name="connsiteY3" fmla="*/ 113 h 113"/>
                <a:gd name="connsiteX4" fmla="*/ 250 w 4487"/>
                <a:gd name="connsiteY4" fmla="*/ 10 h 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7" h="113">
                  <a:moveTo>
                    <a:pt x="250" y="10"/>
                  </a:moveTo>
                  <a:lnTo>
                    <a:pt x="4487" y="0"/>
                  </a:lnTo>
                  <a:lnTo>
                    <a:pt x="4487" y="113"/>
                  </a:lnTo>
                  <a:lnTo>
                    <a:pt x="0" y="113"/>
                  </a:lnTo>
                  <a:lnTo>
                    <a:pt x="250" y="10"/>
                  </a:lnTo>
                  <a:close/>
                </a:path>
              </a:pathLst>
            </a:custGeom>
            <a:solidFill>
              <a:srgbClr val="C4101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: 圆角 10"/>
          <p:cNvSpPr/>
          <p:nvPr/>
        </p:nvSpPr>
        <p:spPr>
          <a:xfrm>
            <a:off x="1394230" y="1490787"/>
            <a:ext cx="1725504" cy="546008"/>
          </a:xfrm>
          <a:prstGeom prst="roundRect">
            <a:avLst>
              <a:gd name="adj" fmla="val 50000"/>
            </a:avLst>
          </a:prstGeom>
          <a:blipFill dpi="0" rotWithShape="1">
            <a:blip r:embed="rId5" cstate="print"/>
            <a:srcRect/>
            <a:stretch>
              <a:fillRect/>
            </a:stretch>
          </a:blipFill>
          <a:ln w="28575" cap="flat" cmpd="sng" algn="ctr">
            <a:solidFill>
              <a:srgbClr val="F3BC8D"/>
            </a:solidFill>
            <a:prstDash val="solid"/>
            <a:miter lim="800000"/>
          </a:ln>
          <a:effectLst>
            <a:outerShdw blurRad="254000" dist="38100" dir="2700000" algn="tl" rotWithShape="0">
              <a:schemeClr val="tx1">
                <a:lumMod val="75000"/>
                <a:lumOff val="25000"/>
                <a:alpha val="17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 flipH="1">
            <a:off x="1651688" y="1563736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400" spc="0">
                <a:gradFill flip="none" rotWithShape="1">
                  <a:gsLst>
                    <a:gs pos="95000">
                      <a:srgbClr val="FFA06A"/>
                    </a:gs>
                    <a:gs pos="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63500" dist="50800" dir="5400000" sx="101000" sy="101000" algn="t" rotWithShape="0">
                    <a:srgbClr val="740000">
                      <a:alpha val="30000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defRPr>
            </a:lvl1pPr>
          </a:lstStyle>
          <a:p>
            <a:pPr algn="l"/>
            <a:r>
              <a:rPr lang="zh-CN" altLang="en-US" sz="2000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2000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三部分</a:t>
            </a:r>
            <a:endParaRPr lang="zh-CN" altLang="en-US" sz="2000" dirty="0">
              <a:gradFill flip="none" rotWithShape="1">
                <a:gsLst>
                  <a:gs pos="95000">
                    <a:srgbClr val="FFA06A"/>
                  </a:gs>
                  <a:gs pos="13000">
                    <a:srgbClr val="FFF2D5"/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 flipH="1">
            <a:off x="1394460" y="2405380"/>
            <a:ext cx="659320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algn="l"/>
            <a:r>
              <a:rPr lang="zh-CN" altLang="en-US" sz="8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成果展示</a:t>
            </a:r>
            <a:endParaRPr lang="zh-CN" altLang="en-US" sz="8800" b="1" dirty="0">
              <a:effectLst>
                <a:outerShdw blurRad="50800" dist="38100" dir="2700000" sx="101000" sy="101000" algn="tl" rotWithShape="0">
                  <a:prstClr val="black">
                    <a:alpha val="1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699" name="文本占位符 2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1279525" y="4581652"/>
            <a:ext cx="9573895" cy="680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0">
            <a:noAutofit/>
          </a:bodyPr>
          <a:lstStyle/>
          <a:p>
            <a:pPr lvl="0" algn="just">
              <a:lnSpc>
                <a:spcPct val="150000"/>
              </a:lnSpc>
              <a:buClrTx/>
              <a:buSzTx/>
              <a:buFontTx/>
              <a:defRPr/>
            </a:pP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DIAGRAM_VIRTUALLY_FRAME" val="{&quot;height&quot;:306.8,&quot;left&quot;:63.6,&quot;top&quot;:174.55,&quot;width&quot;:486.5}"/>
</p:tagLst>
</file>

<file path=ppt/tags/tag24.xml><?xml version="1.0" encoding="utf-8"?>
<p:tagLst xmlns:p="http://schemas.openxmlformats.org/presentationml/2006/main">
  <p:tag name="KSO_WM_DIAGRAM_VIRTUALLY_FRAME" val="{&quot;height&quot;:306.8,&quot;left&quot;:63.6,&quot;top&quot;:174.55,&quot;width&quot;:486.5}"/>
</p:tagLst>
</file>

<file path=ppt/tags/tag25.xml><?xml version="1.0" encoding="utf-8"?>
<p:tagLst xmlns:p="http://schemas.openxmlformats.org/presentationml/2006/main">
  <p:tag name="KSO_WM_DIAGRAM_VIRTUALLY_FRAME" val="{&quot;height&quot;:306.8,&quot;left&quot;:63.6,&quot;top&quot;:174.55,&quot;width&quot;:486.5}"/>
</p:tagLst>
</file>

<file path=ppt/tags/tag26.xml><?xml version="1.0" encoding="utf-8"?>
<p:tagLst xmlns:p="http://schemas.openxmlformats.org/presentationml/2006/main">
  <p:tag name="KSO_WM_DIAGRAM_VIRTUALLY_FRAME" val="{&quot;height&quot;:306.8,&quot;left&quot;:63.6,&quot;top&quot;:174.55,&quot;width&quot;:486.5}"/>
</p:tagLst>
</file>

<file path=ppt/tags/tag27.xml><?xml version="1.0" encoding="utf-8"?>
<p:tagLst xmlns:p="http://schemas.openxmlformats.org/presentationml/2006/main">
  <p:tag name="KSO_WM_DIAGRAM_VIRTUALLY_FRAME" val="{&quot;height&quot;:306.8,&quot;left&quot;:63.6,&quot;top&quot;:174.55,&quot;width&quot;:486.5}"/>
</p:tagLst>
</file>

<file path=ppt/tags/tag28.xml><?xml version="1.0" encoding="utf-8"?>
<p:tagLst xmlns:p="http://schemas.openxmlformats.org/presentationml/2006/main">
  <p:tag name="KSO_WM_DIAGRAM_VIRTUALLY_FRAME" val="{&quot;height&quot;:306.8,&quot;left&quot;:63.6,&quot;top&quot;:174.55,&quot;width&quot;:486.5}"/>
</p:tagLst>
</file>

<file path=ppt/tags/tag29.xml><?xml version="1.0" encoding="utf-8"?>
<p:tagLst xmlns:p="http://schemas.openxmlformats.org/presentationml/2006/main">
  <p:tag name="KSO_WM_DIAGRAM_VIRTUALLY_FRAME" val="{&quot;height&quot;:306.8,&quot;left&quot;:63.6,&quot;top&quot;:174.55,&quot;width&quot;:486.5}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DIAGRAM_VIRTUALLY_FRAME" val="{&quot;height&quot;:306.8,&quot;left&quot;:63.6,&quot;top&quot;:174.55,&quot;width&quot;:486.5}"/>
</p:tagLst>
</file>

<file path=ppt/tags/tag31.xml><?xml version="1.0" encoding="utf-8"?>
<p:tagLst xmlns:p="http://schemas.openxmlformats.org/presentationml/2006/main">
  <p:tag name="KSO_WM_DIAGRAM_VIRTUALLY_FRAME" val="{&quot;height&quot;:306.8,&quot;left&quot;:63.6,&quot;top&quot;:174.55,&quot;width&quot;:486.5}"/>
</p:tagLst>
</file>

<file path=ppt/tags/tag32.xml><?xml version="1.0" encoding="utf-8"?>
<p:tagLst xmlns:p="http://schemas.openxmlformats.org/presentationml/2006/main">
  <p:tag name="KSO_WM_BEAUTIFY_FLAG" val=""/>
  <p:tag name="KSO_WM_DIAGRAM_VIRTUALLY_FRAME" val="{&quot;height&quot;:306.8,&quot;left&quot;:63.6,&quot;top&quot;:174.55,&quot;width&quot;:486.5}"/>
</p:tagLst>
</file>

<file path=ppt/tags/tag33.xml><?xml version="1.0" encoding="utf-8"?>
<p:tagLst xmlns:p="http://schemas.openxmlformats.org/presentationml/2006/main">
  <p:tag name="KSO_WM_BEAUTIFY_FLAG" val=""/>
  <p:tag name="KSO_WM_DIAGRAM_VIRTUALLY_FRAME" val="{&quot;height&quot;:306.8,&quot;left&quot;:63.6,&quot;top&quot;:174.55,&quot;width&quot;:486.5}"/>
</p:tagLst>
</file>

<file path=ppt/tags/tag34.xml><?xml version="1.0" encoding="utf-8"?>
<p:tagLst xmlns:p="http://schemas.openxmlformats.org/presentationml/2006/main">
  <p:tag name="KSO_WM_DIAGRAM_VIRTUALLY_FRAME" val="{&quot;height&quot;:306.8,&quot;left&quot;:63.6,&quot;top&quot;:174.55,&quot;width&quot;:486.5}"/>
</p:tagLst>
</file>

<file path=ppt/tags/tag35.xml><?xml version="1.0" encoding="utf-8"?>
<p:tagLst xmlns:p="http://schemas.openxmlformats.org/presentationml/2006/main">
  <p:tag name="KSO_WM_BEAUTIFY_FLAG" val=""/>
  <p:tag name="KSO_WM_DIAGRAM_VIRTUALLY_FRAME" val="{&quot;height&quot;:306.8,&quot;left&quot;:63.6,&quot;top&quot;:174.55,&quot;width&quot;:486.5}"/>
</p:tagLst>
</file>

<file path=ppt/tags/tag36.xml><?xml version="1.0" encoding="utf-8"?>
<p:tagLst xmlns:p="http://schemas.openxmlformats.org/presentationml/2006/main">
  <p:tag name="KSO_WM_BEAUTIFY_FLAG" val=""/>
  <p:tag name="KSO_WM_DIAGRAM_VIRTUALLY_FRAME" val="{&quot;height&quot;:306.8,&quot;left&quot;:63.6,&quot;top&quot;:174.55,&quot;width&quot;:486.5}"/>
</p:tagLst>
</file>

<file path=ppt/tags/tag37.xml><?xml version="1.0" encoding="utf-8"?>
<p:tagLst xmlns:p="http://schemas.openxmlformats.org/presentationml/2006/main">
  <p:tag name="KSO_WM_DIAGRAM_VIRTUALLY_FRAME" val="{&quot;height&quot;:306.8,&quot;left&quot;:63.6,&quot;top&quot;:174.55,&quot;width&quot;:486.5}"/>
</p:tagLst>
</file>

<file path=ppt/tags/tag38.xml><?xml version="1.0" encoding="utf-8"?>
<p:tagLst xmlns:p="http://schemas.openxmlformats.org/presentationml/2006/main">
  <p:tag name="KSO_WM_BEAUTIFY_FLAG" val=""/>
  <p:tag name="KSO_WM_DIAGRAM_VIRTUALLY_FRAME" val="{&quot;height&quot;:306.8,&quot;left&quot;:63.6,&quot;top&quot;:174.55,&quot;width&quot;:486.5}"/>
</p:tagLst>
</file>

<file path=ppt/tags/tag39.xml><?xml version="1.0" encoding="utf-8"?>
<p:tagLst xmlns:p="http://schemas.openxmlformats.org/presentationml/2006/main">
  <p:tag name="KSO_WM_BEAUTIFY_FLAG" val=""/>
  <p:tag name="KSO_WM_DIAGRAM_VIRTUALLY_FRAME" val="{&quot;height&quot;:306.8,&quot;left&quot;:63.6,&quot;top&quot;:174.55,&quot;width&quot;:486.5}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DIAGRAM_VIRTUALLY_FRAME" val="{&quot;height&quot;:306.8,&quot;left&quot;:63.6,&quot;top&quot;:174.55,&quot;width&quot;:486.5}"/>
</p:tagLst>
</file>

<file path=ppt/tags/tag41.xml><?xml version="1.0" encoding="utf-8"?>
<p:tagLst xmlns:p="http://schemas.openxmlformats.org/presentationml/2006/main">
  <p:tag name="KSO_WM_BEAUTIFY_FLAG" val=""/>
  <p:tag name="KSO_WM_DIAGRAM_VIRTUALLY_FRAME" val="{&quot;height&quot;:306.8,&quot;left&quot;:63.6,&quot;top&quot;:174.55,&quot;width&quot;:486.5}"/>
</p:tagLst>
</file>

<file path=ppt/tags/tag42.xml><?xml version="1.0" encoding="utf-8"?>
<p:tagLst xmlns:p="http://schemas.openxmlformats.org/presentationml/2006/main">
  <p:tag name="KSO_WM_BEAUTIFY_FLAG" val=""/>
  <p:tag name="KSO_WM_DIAGRAM_VIRTUALLY_FRAME" val="{&quot;height&quot;:306.8,&quot;left&quot;:63.6,&quot;top&quot;:174.55,&quot;width&quot;:486.5}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  <p:tag name="KSO_WM_DIAGRAM_VIRTUALLY_FRAME" val="{&quot;height&quot;:269.241968503937,&quot;left&quot;:86.85,&quot;top&quot;:205.52102362204724,&quot;width&quot;:819.25}"/>
</p:tagLst>
</file>

<file path=ppt/tags/tag54.xml><?xml version="1.0" encoding="utf-8"?>
<p:tagLst xmlns:p="http://schemas.openxmlformats.org/presentationml/2006/main">
  <p:tag name="KSO_WM_BEAUTIFY_FLAG" val=""/>
  <p:tag name="KSO_WM_DIAGRAM_VIRTUALLY_FRAME" val="{&quot;height&quot;:269.241968503937,&quot;left&quot;:86.85,&quot;top&quot;:205.52102362204724,&quot;width&quot;:819.25}"/>
</p:tagLst>
</file>

<file path=ppt/tags/tag55.xml><?xml version="1.0" encoding="utf-8"?>
<p:tagLst xmlns:p="http://schemas.openxmlformats.org/presentationml/2006/main">
  <p:tag name="KSO_WM_DIAGRAM_VIRTUALLY_FRAME" val="{&quot;height&quot;:269.241968503937,&quot;left&quot;:86.85,&quot;top&quot;:205.52102362204724,&quot;width&quot;:819.25}"/>
</p:tagLst>
</file>

<file path=ppt/tags/tag56.xml><?xml version="1.0" encoding="utf-8"?>
<p:tagLst xmlns:p="http://schemas.openxmlformats.org/presentationml/2006/main">
  <p:tag name="KSO_WM_BEAUTIFY_FLAG" val=""/>
  <p:tag name="KSO_WM_DIAGRAM_VIRTUALLY_FRAME" val="{&quot;height&quot;:269.241968503937,&quot;left&quot;:86.85,&quot;top&quot;:205.52102362204724,&quot;width&quot;:819.25}"/>
</p:tagLst>
</file>

<file path=ppt/tags/tag57.xml><?xml version="1.0" encoding="utf-8"?>
<p:tagLst xmlns:p="http://schemas.openxmlformats.org/presentationml/2006/main">
  <p:tag name="KSO_WM_BEAUTIFY_FLAG" val=""/>
  <p:tag name="KSO_WM_DIAGRAM_VIRTUALLY_FRAME" val="{&quot;height&quot;:269.241968503937,&quot;left&quot;:86.85,&quot;top&quot;:205.52102362204724,&quot;width&quot;:819.25}"/>
</p:tagLst>
</file>

<file path=ppt/tags/tag58.xml><?xml version="1.0" encoding="utf-8"?>
<p:tagLst xmlns:p="http://schemas.openxmlformats.org/presentationml/2006/main">
  <p:tag name="KSO_WM_BEAUTIFY_FLAG" val=""/>
  <p:tag name="KSO_WM_DIAGRAM_VIRTUALLY_FRAME" val="{&quot;height&quot;:269.241968503937,&quot;left&quot;:86.85,&quot;top&quot;:205.52102362204724,&quot;width&quot;:819.25}"/>
</p:tagLst>
</file>

<file path=ppt/tags/tag59.xml><?xml version="1.0" encoding="utf-8"?>
<p:tagLst xmlns:p="http://schemas.openxmlformats.org/presentationml/2006/main">
  <p:tag name="KSO_WM_BEAUTIFY_FLAG" val=""/>
  <p:tag name="KSO_WM_DIAGRAM_VIRTUALLY_FRAME" val="{&quot;height&quot;:269.241968503937,&quot;left&quot;:86.85,&quot;top&quot;:205.52102362204724,&quot;width&quot;:819.25}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  <p:tag name="KSO_WM_DIAGRAM_VIRTUALLY_FRAME" val="{&quot;height&quot;:269.241968503937,&quot;left&quot;:86.85,&quot;top&quot;:205.52102362204724,&quot;width&quot;:819.25}"/>
</p:tagLst>
</file>

<file path=ppt/tags/tag61.xml><?xml version="1.0" encoding="utf-8"?>
<p:tagLst xmlns:p="http://schemas.openxmlformats.org/presentationml/2006/main">
  <p:tag name="KSO_WM_BEAUTIFY_FLAG" val=""/>
  <p:tag name="KSO_WM_DIAGRAM_VIRTUALLY_FRAME" val="{&quot;height&quot;:269.241968503937,&quot;left&quot;:86.85,&quot;top&quot;:205.52102362204724,&quot;width&quot;:819.25}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UNIT_PLACING_PICTURE_USER_VIEWPORT" val="{&quot;height&quot;:5106,&quot;width&quot;:7913}"/>
</p:tagLst>
</file>

<file path=ppt/tags/tag68.xml><?xml version="1.0" encoding="utf-8"?>
<p:tagLst xmlns:p="http://schemas.openxmlformats.org/presentationml/2006/main">
  <p:tag name="KSO_WM_UNIT_PLACING_PICTURE_USER_VIEWPORT" val="{&quot;height&quot;:6039,&quot;width&quot;:8868}"/>
  <p:tag name="KSO_WM_UNIT_PLACING_PICTURE_USER_RELATIVERECTANGLE" val="{&quot;bottom&quot;:0,&quot;left&quot;:0,&quot;right&quot;:0,&quot;top&quot;:0}"/>
  <p:tag name="KSO_WM_UNIT_PLACING_PICTURE_COLLAGE_RELATIVERECTANGLE" val="{&quot;bottom&quot;:0,&quot;left&quot;:0.3378439332431214,&quot;right&quot;:0.3378439332431214,&quot;top&quot;:0}"/>
  <p:tag name="KSO_WM_UNIT_PLACING_PICTURE_COLLAGE_VIEWPORT" val="{&quot;height&quot;:6039,&quot;width&quot;:2875.9999999999995}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COMMONDATA" val="eyJoZGlkIjoiNTg0YTdkZDJhYjJkMGE4ZmQ5ZGQ4Y2YzODY3YjllMmYifQ==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思源黑体 CN Medium"/>
        <a:ea typeface="思源黑体 CN Medium"/>
        <a:cs typeface=""/>
      </a:majorFont>
      <a:minorFont>
        <a:latin typeface="思源黑体 CN Normal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1076</Words>
  <Application>WPS 演示</Application>
  <PresentationFormat>自定义</PresentationFormat>
  <Paragraphs>174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Arial</vt:lpstr>
      <vt:lpstr>宋体</vt:lpstr>
      <vt:lpstr>Wingdings</vt:lpstr>
      <vt:lpstr>思源黑体 CN Normal</vt:lpstr>
      <vt:lpstr>思源黑体 CN Medium</vt:lpstr>
      <vt:lpstr>微软雅黑</vt:lpstr>
      <vt:lpstr>思源黑体 CN Heavy</vt:lpstr>
      <vt:lpstr>黑体</vt:lpstr>
      <vt:lpstr>思源宋体 Heavy</vt:lpstr>
      <vt:lpstr>阿里巴巴普惠体 Medium</vt:lpstr>
      <vt:lpstr>思源黑体 CN Bold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WPS_1631170408</cp:lastModifiedBy>
  <cp:revision>170</cp:revision>
  <dcterms:created xsi:type="dcterms:W3CDTF">2023-09-20T08:48:00Z</dcterms:created>
  <dcterms:modified xsi:type="dcterms:W3CDTF">2025-04-10T02:59:01Z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47EF177CBE3643B9AB92AC854B9665B1_13</vt:lpwstr>
  </property>
  <property fmtid="{D5CDD505-2E9C-101B-9397-08002B2CF9AE}" pid="3" name="KSOProductBuildVer">
    <vt:lpwstr>2052-12.1.0.20305</vt:lpwstr>
  </property>
</Properties>
</file>